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rawings/drawing1.xml" ContentType="application/vnd.openxmlformats-officedocument.drawingml.chartshapes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93" r:id="rId3"/>
    <p:sldId id="262" r:id="rId4"/>
    <p:sldId id="304" r:id="rId5"/>
    <p:sldId id="264" r:id="rId6"/>
    <p:sldId id="305" r:id="rId7"/>
    <p:sldId id="300" r:id="rId8"/>
    <p:sldId id="301" r:id="rId9"/>
    <p:sldId id="302" r:id="rId10"/>
    <p:sldId id="319" r:id="rId11"/>
    <p:sldId id="316" r:id="rId12"/>
    <p:sldId id="318" r:id="rId13"/>
    <p:sldId id="299" r:id="rId14"/>
    <p:sldId id="309" r:id="rId15"/>
    <p:sldId id="303" r:id="rId16"/>
    <p:sldId id="320" r:id="rId17"/>
    <p:sldId id="321" r:id="rId18"/>
    <p:sldId id="322" r:id="rId19"/>
    <p:sldId id="323" r:id="rId20"/>
    <p:sldId id="312" r:id="rId21"/>
    <p:sldId id="315" r:id="rId22"/>
    <p:sldId id="324" r:id="rId23"/>
    <p:sldId id="327" r:id="rId24"/>
    <p:sldId id="328" r:id="rId25"/>
    <p:sldId id="329" r:id="rId26"/>
    <p:sldId id="330" r:id="rId27"/>
    <p:sldId id="326" r:id="rId28"/>
    <p:sldId id="313" r:id="rId29"/>
    <p:sldId id="341" r:id="rId30"/>
    <p:sldId id="331" r:id="rId31"/>
    <p:sldId id="332" r:id="rId32"/>
    <p:sldId id="334" r:id="rId33"/>
    <p:sldId id="333" r:id="rId34"/>
    <p:sldId id="335" r:id="rId35"/>
    <p:sldId id="342" r:id="rId36"/>
    <p:sldId id="343" r:id="rId37"/>
    <p:sldId id="344" r:id="rId38"/>
    <p:sldId id="314" r:id="rId39"/>
    <p:sldId id="336" r:id="rId40"/>
    <p:sldId id="337" r:id="rId41"/>
    <p:sldId id="338" r:id="rId42"/>
    <p:sldId id="339" r:id="rId43"/>
    <p:sldId id="340" r:id="rId4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9" autoAdjust="0"/>
  </p:normalViewPr>
  <p:slideViewPr>
    <p:cSldViewPr>
      <p:cViewPr>
        <p:scale>
          <a:sx n="68" d="100"/>
          <a:sy n="68" d="100"/>
        </p:scale>
        <p:origin x="-1144" y="3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alud\Final\Bases%20TM%20Primer%20informe%20PSS%20Salud.%20Fichas%20Proceso%20(May2014)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aura%20Elisa\Documents\Documents\A.%20Informe%20PSS\Seguridad%20Social\Final\Bases%20TM%20Primer%20informe%20PSS%20SegSocial.%20Fichas%20Proceso%20(B)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eguridad%20Social\Final\Bases%20TM%20Primer%20informe%20PSS%20SegSocial.%20Fichas%20Proceso%20(B)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eguridad%20Social\Final\Bases%20TM%20Primer%20informe%20PSS%20SegSocial.%20Fichas%20Proceso%20(B)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Difusi&#243;n%20IPSS\Conferencia%20PUDH\Graficas%20conferencia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Difusi&#243;n%20IPSS\Conferencia%20PUDH\Graficas%20conferencia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Educaci&#243;n\Final%20Rev%20Jun14\Fichas_P%20y%20R%20Derecho_a_la_Educaci&#243;n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Educaci&#243;n\Final%20Rev%20Jun14\Fichas_P%20y%20R%20Derecho_a_la_Educaci&#243;n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Educaci&#243;n\Final%20Rev%20Jun14\EdR03%2010%20jun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alud\Final\Bases%20TM%20Primer%20informe%20PSS%20Salud.%20Fichas%20Resultado%20(Jun2014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alud\Final\Bases%20TM%20Primer%20informe%20PSS%20Salud.%20Fichas%20Resultado%20(Jun2014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alud\Final\Bases%20TM%20Primer%20informe%20PSS%20Salud.%20Fichas%20Resultado%20(Jun2014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Difusi&#243;n%20IPSS\Conferencia%20PUDH\Graficas%20conferenc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eguridad%20Social\Final\Bases%20TM%20Primer%20informe%20PSS%20SegSocial.%20Fichas%20Proceso%20(B)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eguridad%20Social\Final\Bases%20TM%20Primer%20informe%20PSS%20SegSocial.%20Fichas%20Proceso%20(B)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Difusi&#243;n%20IPSS\Conferencia%20PUDH\Graficas%20conferencia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aura%20Elisa\Documents\Documents\A.%20Informe%20PSS\Seguridad%20Social\Final\Bases%20TM%20Primer%20informe%20PSS%20SegSocial.%20Fichas%20Resultado%20(B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n-US" sz="1600"/>
              <a:t>Porcentaje del Gasto Público destinado a Salud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'SfP01a y b'!$B$21:$C$21</c:f>
              <c:strCache>
                <c:ptCount val="1"/>
                <c:pt idx="0">
                  <c:v>% Gasto en salud del gasto público total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'SfP01a y b'!$D$20:$F$20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'SfP01a y b'!$D$21:$F$21</c:f>
              <c:numCache>
                <c:formatCode>0.00</c:formatCode>
                <c:ptCount val="3"/>
                <c:pt idx="0">
                  <c:v>16.620798535226811</c:v>
                </c:pt>
                <c:pt idx="1">
                  <c:v>16.502340892564284</c:v>
                </c:pt>
                <c:pt idx="2">
                  <c:v>15.31471922634079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'SfP01a y b'!$B$22:$C$22</c:f>
              <c:strCache>
                <c:ptCount val="1"/>
                <c:pt idx="0">
                  <c:v>% Gasto en salud en proporción del PIB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'SfP01a y b'!$D$20:$F$20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'SfP01a y b'!$D$22:$F$22</c:f>
              <c:numCache>
                <c:formatCode>0.00</c:formatCode>
                <c:ptCount val="3"/>
                <c:pt idx="0">
                  <c:v>2.5885453592931942</c:v>
                </c:pt>
                <c:pt idx="1">
                  <c:v>2.635184150518433</c:v>
                </c:pt>
                <c:pt idx="2">
                  <c:v>3.0894822391191665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3977600"/>
        <c:axId val="93979776"/>
      </c:lineChart>
      <c:catAx>
        <c:axId val="939776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3979776"/>
        <c:crosses val="autoZero"/>
        <c:auto val="1"/>
        <c:lblAlgn val="ctr"/>
        <c:lblOffset val="100"/>
        <c:noMultiLvlLbl val="0"/>
      </c:catAx>
      <c:valAx>
        <c:axId val="939797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Porcentaje</a:t>
                </a:r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939776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MX" sz="1600"/>
              <a:t>Cobertura</a:t>
            </a:r>
            <a:r>
              <a:rPr lang="es-MX" sz="1600" baseline="0"/>
              <a:t> de programas de asistencia a adultos mayores</a:t>
            </a:r>
            <a:endParaRPr lang="es-MX" sz="16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SSaP05!$B$21</c:f>
              <c:strCache>
                <c:ptCount val="1"/>
                <c:pt idx="0">
                  <c:v>PPADF Benef. (miles)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SSaP05!$C$20:$F$20</c:f>
              <c:strCache>
                <c:ptCount val="4"/>
                <c:pt idx="0">
                  <c:v>2005 ó 2007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SSaP05!$C$21:$F$21</c:f>
              <c:numCache>
                <c:formatCode>_-* #,##0.0_-;\-* #,##0.0_-;_-* "-"??_-;_-@_-</c:formatCode>
                <c:ptCount val="4"/>
                <c:pt idx="0">
                  <c:v>381.5</c:v>
                </c:pt>
                <c:pt idx="1">
                  <c:v>465</c:v>
                </c:pt>
                <c:pt idx="2">
                  <c:v>473.4</c:v>
                </c:pt>
                <c:pt idx="3">
                  <c:v>480</c:v>
                </c:pt>
              </c:numCache>
            </c:numRef>
          </c:val>
        </c:ser>
        <c:ser>
          <c:idx val="2"/>
          <c:order val="2"/>
          <c:tx>
            <c:strRef>
              <c:f>SSaP05!$B$23</c:f>
              <c:strCache>
                <c:ptCount val="1"/>
                <c:pt idx="0">
                  <c:v>"70 y más" Benef. (miles)</c:v>
                </c:pt>
              </c:strCache>
            </c:strRef>
          </c:tx>
          <c:invertIfNegative val="0"/>
          <c:cat>
            <c:strRef>
              <c:f>SSaP05!$C$20:$F$20</c:f>
              <c:strCache>
                <c:ptCount val="4"/>
                <c:pt idx="0">
                  <c:v>2005 ó 2007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SSaP05!$C$23:$F$23</c:f>
              <c:numCache>
                <c:formatCode>_-* #,##0.0_-;\-* #,##0.0_-;_-* "-"??_-;_-@_-</c:formatCode>
                <c:ptCount val="4"/>
                <c:pt idx="0">
                  <c:v>1031</c:v>
                </c:pt>
                <c:pt idx="1">
                  <c:v>2105.3000000000002</c:v>
                </c:pt>
                <c:pt idx="2">
                  <c:v>2149</c:v>
                </c:pt>
                <c:pt idx="3">
                  <c:v>3049.2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6146304"/>
        <c:axId val="46148992"/>
      </c:barChart>
      <c:lineChart>
        <c:grouping val="standard"/>
        <c:varyColors val="0"/>
        <c:ser>
          <c:idx val="1"/>
          <c:order val="1"/>
          <c:tx>
            <c:strRef>
              <c:f>SSaP05!$B$22</c:f>
              <c:strCache>
                <c:ptCount val="1"/>
                <c:pt idx="0">
                  <c:v>PPADF Cobert./ P65+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strRef>
              <c:f>SSaP05!$C$20:$F$20</c:f>
              <c:strCache>
                <c:ptCount val="4"/>
                <c:pt idx="0">
                  <c:v>2005 ó 2007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SSaP05!$C$22:$F$22</c:f>
              <c:numCache>
                <c:formatCode>0.0%</c:formatCode>
                <c:ptCount val="4"/>
                <c:pt idx="0">
                  <c:v>0.62437501125184325</c:v>
                </c:pt>
                <c:pt idx="1">
                  <c:v>0.66111143495303271</c:v>
                </c:pt>
                <c:pt idx="2">
                  <c:v>0.65557061924696614</c:v>
                </c:pt>
                <c:pt idx="3">
                  <c:v>0.64704328180352533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SSaP05!$B$24</c:f>
              <c:strCache>
                <c:ptCount val="1"/>
                <c:pt idx="0">
                  <c:v>"70 y más" Cobert./P65+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none"/>
          </c:marker>
          <c:dPt>
            <c:idx val="1"/>
            <c:bubble3D val="0"/>
          </c:dPt>
          <c:cat>
            <c:strRef>
              <c:f>SSaP05!$C$20:$F$20</c:f>
              <c:strCache>
                <c:ptCount val="4"/>
                <c:pt idx="0">
                  <c:v>2005 ó 2007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strCache>
            </c:strRef>
          </c:cat>
          <c:val>
            <c:numRef>
              <c:f>SSaP05!$C$24:$F$24</c:f>
              <c:numCache>
                <c:formatCode>0.0%</c:formatCode>
                <c:ptCount val="4"/>
                <c:pt idx="0">
                  <c:v>0.15998587282845556</c:v>
                </c:pt>
                <c:pt idx="1">
                  <c:v>0.29826839139930705</c:v>
                </c:pt>
                <c:pt idx="2">
                  <c:v>0.29534647205959152</c:v>
                </c:pt>
                <c:pt idx="3">
                  <c:v>0.40634106343502119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10048"/>
        <c:axId val="46208512"/>
      </c:lineChart>
      <c:catAx>
        <c:axId val="46146304"/>
        <c:scaling>
          <c:orientation val="minMax"/>
        </c:scaling>
        <c:delete val="0"/>
        <c:axPos val="b"/>
        <c:majorTickMark val="none"/>
        <c:minorTickMark val="none"/>
        <c:tickLblPos val="nextTo"/>
        <c:crossAx val="46148992"/>
        <c:crosses val="autoZero"/>
        <c:auto val="1"/>
        <c:lblAlgn val="ctr"/>
        <c:lblOffset val="100"/>
        <c:noMultiLvlLbl val="0"/>
      </c:catAx>
      <c:valAx>
        <c:axId val="46148992"/>
        <c:scaling>
          <c:orientation val="minMax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crossAx val="46146304"/>
        <c:crosses val="autoZero"/>
        <c:crossBetween val="between"/>
      </c:valAx>
      <c:valAx>
        <c:axId val="46208512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crossAx val="46210048"/>
        <c:crosses val="max"/>
        <c:crossBetween val="between"/>
      </c:valAx>
      <c:catAx>
        <c:axId val="46210048"/>
        <c:scaling>
          <c:orientation val="minMax"/>
        </c:scaling>
        <c:delete val="1"/>
        <c:axPos val="b"/>
        <c:majorTickMark val="out"/>
        <c:minorTickMark val="none"/>
        <c:tickLblPos val="nextTo"/>
        <c:crossAx val="4620851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/>
              <a:t>Tasa</a:t>
            </a:r>
            <a:r>
              <a:rPr lang="es-MX" sz="1400" baseline="0"/>
              <a:t> de desocupación y Tasa de ocupación parcial y desocupación</a:t>
            </a:r>
            <a:endParaRPr lang="es-MX" sz="140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'SScP04a y b'!$B$21:$C$21</c:f>
              <c:strCache>
                <c:ptCount val="1"/>
                <c:pt idx="0">
                  <c:v>Tasa de desocupación</c:v>
                </c:pt>
              </c:strCache>
            </c:strRef>
          </c:tx>
          <c:cat>
            <c:strRef>
              <c:f>'SScP04a y b'!$D$20:$G$20</c:f>
              <c:strCache>
                <c:ptCount val="4"/>
                <c:pt idx="0">
                  <c:v>2005-II</c:v>
                </c:pt>
                <c:pt idx="1">
                  <c:v>2005-IV</c:v>
                </c:pt>
                <c:pt idx="2">
                  <c:v>2010-II</c:v>
                </c:pt>
                <c:pt idx="3">
                  <c:v>2010-IV</c:v>
                </c:pt>
              </c:strCache>
            </c:strRef>
          </c:cat>
          <c:val>
            <c:numRef>
              <c:f>'SScP04a y b'!$D$21:$G$21</c:f>
              <c:numCache>
                <c:formatCode>_-* #,##0.0_-;\-* #,##0.0_-;_-* "-"??_-;_-@_-</c:formatCode>
                <c:ptCount val="4"/>
                <c:pt idx="0">
                  <c:v>3.5</c:v>
                </c:pt>
                <c:pt idx="1">
                  <c:v>3.1</c:v>
                </c:pt>
                <c:pt idx="2">
                  <c:v>5.2</c:v>
                </c:pt>
                <c:pt idx="3">
                  <c:v>5.3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'SScP04a y b'!$B$22:$C$22</c:f>
              <c:strCache>
                <c:ptCount val="1"/>
                <c:pt idx="0">
                  <c:v>Tasa de ocupación parcial y desocupación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'SScP04a y b'!$D$20:$G$20</c:f>
              <c:strCache>
                <c:ptCount val="4"/>
                <c:pt idx="0">
                  <c:v>2005-II</c:v>
                </c:pt>
                <c:pt idx="1">
                  <c:v>2005-IV</c:v>
                </c:pt>
                <c:pt idx="2">
                  <c:v>2010-II</c:v>
                </c:pt>
                <c:pt idx="3">
                  <c:v>2010-IV</c:v>
                </c:pt>
              </c:strCache>
            </c:strRef>
          </c:cat>
          <c:val>
            <c:numRef>
              <c:f>'SScP04a y b'!$D$22:$G$22</c:f>
              <c:numCache>
                <c:formatCode>_-* #,##0.0_-;\-* #,##0.0_-;_-* "-"??_-;_-@_-</c:formatCode>
                <c:ptCount val="4"/>
                <c:pt idx="0">
                  <c:v>9.5</c:v>
                </c:pt>
                <c:pt idx="1">
                  <c:v>8.9</c:v>
                </c:pt>
                <c:pt idx="2">
                  <c:v>11.9</c:v>
                </c:pt>
                <c:pt idx="3">
                  <c:v>11.2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098304"/>
        <c:axId val="46236800"/>
      </c:lineChart>
      <c:catAx>
        <c:axId val="44098304"/>
        <c:scaling>
          <c:orientation val="minMax"/>
        </c:scaling>
        <c:delete val="0"/>
        <c:axPos val="b"/>
        <c:majorTickMark val="none"/>
        <c:minorTickMark val="none"/>
        <c:tickLblPos val="nextTo"/>
        <c:crossAx val="46236800"/>
        <c:crosses val="autoZero"/>
        <c:auto val="1"/>
        <c:lblAlgn val="ctr"/>
        <c:lblOffset val="100"/>
        <c:noMultiLvlLbl val="0"/>
      </c:catAx>
      <c:valAx>
        <c:axId val="46236800"/>
        <c:scaling>
          <c:orientation val="minMax"/>
        </c:scaling>
        <c:delete val="0"/>
        <c:axPos val="l"/>
        <c:majorGridlines/>
        <c:numFmt formatCode="_-* #,##0.0_-;\-* #,##0.0_-;_-* &quot;-&quot;??_-;_-@_-" sourceLinked="1"/>
        <c:majorTickMark val="none"/>
        <c:minorTickMark val="none"/>
        <c:tickLblPos val="nextTo"/>
        <c:spPr>
          <a:ln w="9525">
            <a:noFill/>
          </a:ln>
        </c:spPr>
        <c:crossAx val="4409830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350"/>
            </a:pPr>
            <a:r>
              <a:rPr lang="en-US" sz="1350"/>
              <a:t>Tasa de informalidad laboral (TIL1) y de ocupación en el</a:t>
            </a:r>
            <a:r>
              <a:rPr lang="en-US" sz="1350" baseline="0"/>
              <a:t> sector informal (TOSI1)</a:t>
            </a:r>
            <a:endParaRPr lang="en-US" sz="135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SScP05!$B$21:$C$21</c:f>
              <c:strCache>
                <c:ptCount val="1"/>
                <c:pt idx="0">
                  <c:v>Tasa de informalidad laboral (TIL 1)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SScP05!$D$20:$K$20</c:f>
              <c:strCache>
                <c:ptCount val="8"/>
                <c:pt idx="0">
                  <c:v>2005-I</c:v>
                </c:pt>
                <c:pt idx="1">
                  <c:v>2005-II</c:v>
                </c:pt>
                <c:pt idx="2">
                  <c:v>2005-III</c:v>
                </c:pt>
                <c:pt idx="3">
                  <c:v>2005-IV</c:v>
                </c:pt>
                <c:pt idx="4">
                  <c:v>2010-I</c:v>
                </c:pt>
                <c:pt idx="5">
                  <c:v>2010-II</c:v>
                </c:pt>
                <c:pt idx="6">
                  <c:v>2010-III</c:v>
                </c:pt>
                <c:pt idx="7">
                  <c:v>2010-IV</c:v>
                </c:pt>
              </c:strCache>
            </c:strRef>
          </c:cat>
          <c:val>
            <c:numRef>
              <c:f>SScP05!$D$21:$K$21</c:f>
              <c:numCache>
                <c:formatCode>_-* #,##0.0_-;\-* #,##0.0_-;_-* "-"??_-;_-@_-</c:formatCode>
                <c:ptCount val="8"/>
                <c:pt idx="0">
                  <c:v>59.4</c:v>
                </c:pt>
                <c:pt idx="1">
                  <c:v>59.7</c:v>
                </c:pt>
                <c:pt idx="2">
                  <c:v>60.1</c:v>
                </c:pt>
                <c:pt idx="3">
                  <c:v>59.9</c:v>
                </c:pt>
                <c:pt idx="4">
                  <c:v>59.8</c:v>
                </c:pt>
                <c:pt idx="5">
                  <c:v>60.1</c:v>
                </c:pt>
                <c:pt idx="6">
                  <c:v>59.5</c:v>
                </c:pt>
                <c:pt idx="7">
                  <c:v>59.5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SScP05!$B$24:$C$24</c:f>
              <c:strCache>
                <c:ptCount val="1"/>
                <c:pt idx="0">
                  <c:v>Tasa de ocupación en el sector informal (TOSI1)</c:v>
                </c:pt>
              </c:strCache>
            </c:strRef>
          </c:tx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SScP05!$D$20:$K$20</c:f>
              <c:strCache>
                <c:ptCount val="8"/>
                <c:pt idx="0">
                  <c:v>2005-I</c:v>
                </c:pt>
                <c:pt idx="1">
                  <c:v>2005-II</c:v>
                </c:pt>
                <c:pt idx="2">
                  <c:v>2005-III</c:v>
                </c:pt>
                <c:pt idx="3">
                  <c:v>2005-IV</c:v>
                </c:pt>
                <c:pt idx="4">
                  <c:v>2010-I</c:v>
                </c:pt>
                <c:pt idx="5">
                  <c:v>2010-II</c:v>
                </c:pt>
                <c:pt idx="6">
                  <c:v>2010-III</c:v>
                </c:pt>
                <c:pt idx="7">
                  <c:v>2010-IV</c:v>
                </c:pt>
              </c:strCache>
            </c:strRef>
          </c:cat>
          <c:val>
            <c:numRef>
              <c:f>SScP05!$D$24:$K$24</c:f>
              <c:numCache>
                <c:formatCode>_-* #,##0.0_-;\-* #,##0.0_-;_-* "-"??_-;_-@_-</c:formatCode>
                <c:ptCount val="8"/>
                <c:pt idx="0">
                  <c:v>28.1</c:v>
                </c:pt>
                <c:pt idx="1">
                  <c:v>28.2</c:v>
                </c:pt>
                <c:pt idx="2">
                  <c:v>28</c:v>
                </c:pt>
                <c:pt idx="3">
                  <c:v>28.4</c:v>
                </c:pt>
                <c:pt idx="4">
                  <c:v>28.5</c:v>
                </c:pt>
                <c:pt idx="5">
                  <c:v>28.8</c:v>
                </c:pt>
                <c:pt idx="6">
                  <c:v>27.9</c:v>
                </c:pt>
                <c:pt idx="7">
                  <c:v>26.9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57888"/>
        <c:axId val="46359680"/>
      </c:lineChart>
      <c:catAx>
        <c:axId val="46357888"/>
        <c:scaling>
          <c:orientation val="minMax"/>
        </c:scaling>
        <c:delete val="0"/>
        <c:axPos val="b"/>
        <c:majorTickMark val="none"/>
        <c:minorTickMark val="none"/>
        <c:tickLblPos val="nextTo"/>
        <c:crossAx val="46359680"/>
        <c:crosses val="autoZero"/>
        <c:auto val="1"/>
        <c:lblAlgn val="ctr"/>
        <c:lblOffset val="100"/>
        <c:noMultiLvlLbl val="0"/>
      </c:catAx>
      <c:valAx>
        <c:axId val="46359680"/>
        <c:scaling>
          <c:orientation val="minMax"/>
          <c:max val="65"/>
          <c:min val="25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crossAx val="463578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0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s-MX" sz="2000"/>
              <a:t>Porcentaje de población analfabeta de 15 años o más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1"/>
          <c:tx>
            <c:strRef>
              <c:f>'EaR02'!$B$21</c:f>
              <c:strCache>
                <c:ptCount val="1"/>
                <c:pt idx="0">
                  <c:v>Rural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'EaR02'!$C$19:$G$19</c:f>
              <c:numCache>
                <c:formatCode>General</c:formatCode>
                <c:ptCount val="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</c:numCache>
            </c:numRef>
          </c:cat>
          <c:val>
            <c:numRef>
              <c:f>'EaR02'!$C$21:$G$21</c:f>
              <c:numCache>
                <c:formatCode>_-* #,##0.0_-;\-* #,##0.0_-;_-* "-"??_-;_-@_-</c:formatCode>
                <c:ptCount val="5"/>
                <c:pt idx="0">
                  <c:v>25.4</c:v>
                </c:pt>
                <c:pt idx="1">
                  <c:v>22.7</c:v>
                </c:pt>
                <c:pt idx="2">
                  <c:v>20.7</c:v>
                </c:pt>
                <c:pt idx="3">
                  <c:v>18.899999999999999</c:v>
                </c:pt>
                <c:pt idx="4">
                  <c:v>15.7</c:v>
                </c:pt>
              </c:numCache>
            </c:numRef>
          </c:val>
        </c:ser>
        <c:ser>
          <c:idx val="0"/>
          <c:order val="2"/>
          <c:tx>
            <c:strRef>
              <c:f>'EaR02'!$B$22</c:f>
              <c:strCache>
                <c:ptCount val="1"/>
                <c:pt idx="0">
                  <c:v>Urbana</c:v>
                </c:pt>
              </c:strCache>
            </c:strRef>
          </c:tx>
          <c:invertIfNegative val="0"/>
          <c:cat>
            <c:numRef>
              <c:f>'EaR02'!$C$19:$G$19</c:f>
              <c:numCache>
                <c:formatCode>General</c:formatCode>
                <c:ptCount val="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</c:numCache>
            </c:numRef>
          </c:cat>
          <c:val>
            <c:numRef>
              <c:f>'EaR02'!$C$22:$G$22</c:f>
              <c:numCache>
                <c:formatCode>_-* #,##0.0_-;\-* #,##0.0_-;_-* "-"??_-;_-@_-</c:formatCode>
                <c:ptCount val="5"/>
                <c:pt idx="0">
                  <c:v>7.9</c:v>
                </c:pt>
                <c:pt idx="1">
                  <c:v>6.7</c:v>
                </c:pt>
                <c:pt idx="2">
                  <c:v>6</c:v>
                </c:pt>
                <c:pt idx="3">
                  <c:v>5.3</c:v>
                </c:pt>
                <c:pt idx="4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6385024"/>
        <c:axId val="46386560"/>
      </c:barChart>
      <c:lineChart>
        <c:grouping val="standard"/>
        <c:varyColors val="0"/>
        <c:ser>
          <c:idx val="1"/>
          <c:order val="0"/>
          <c:tx>
            <c:strRef>
              <c:f>'EaR02'!$B$20</c:f>
              <c:strCache>
                <c:ptCount val="1"/>
                <c:pt idx="0">
                  <c:v>Nacional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'EaR02'!$E$19:$G$19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'EaR02'!$C$20:$G$20</c:f>
              <c:numCache>
                <c:formatCode>_-* #,##0.0_-;\-* #,##0.0_-;_-* "-"??_-;_-@_-</c:formatCode>
                <c:ptCount val="5"/>
                <c:pt idx="0">
                  <c:v>12.4</c:v>
                </c:pt>
                <c:pt idx="1">
                  <c:v>10.6</c:v>
                </c:pt>
                <c:pt idx="2">
                  <c:v>9.5</c:v>
                </c:pt>
                <c:pt idx="3">
                  <c:v>8.4</c:v>
                </c:pt>
                <c:pt idx="4">
                  <c:v>6.9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85024"/>
        <c:axId val="46386560"/>
      </c:lineChart>
      <c:catAx>
        <c:axId val="46385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 b="1"/>
            </a:pPr>
            <a:endParaRPr lang="es-MX"/>
          </a:p>
        </c:txPr>
        <c:crossAx val="46386560"/>
        <c:crossesAt val="0"/>
        <c:auto val="1"/>
        <c:lblAlgn val="ctr"/>
        <c:lblOffset val="100"/>
        <c:noMultiLvlLbl val="0"/>
      </c:catAx>
      <c:valAx>
        <c:axId val="46386560"/>
        <c:scaling>
          <c:orientation val="minMax"/>
          <c:max val="26"/>
          <c:min val="0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/>
            </a:pPr>
            <a:endParaRPr lang="es-MX"/>
          </a:p>
        </c:txPr>
        <c:crossAx val="46385024"/>
        <c:crosses val="autoZero"/>
        <c:crossBetween val="between"/>
      </c:valAx>
      <c:spPr>
        <a:ln>
          <a:solidFill>
            <a:schemeClr val="tx1"/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title>
      <c:tx>
        <c:rich>
          <a:bodyPr/>
          <a:lstStyle/>
          <a:p>
            <a:pPr>
              <a:defRPr sz="1600">
                <a:latin typeface="Arial" pitchFamily="34" charset="0"/>
                <a:cs typeface="Arial" pitchFamily="34" charset="0"/>
              </a:defRPr>
            </a:pPr>
            <a:r>
              <a:rPr lang="es-MX" sz="1600">
                <a:latin typeface="Arial" pitchFamily="34" charset="0"/>
                <a:cs typeface="Arial" pitchFamily="34" charset="0"/>
              </a:rPr>
              <a:t>TASA NETA DE COBERTURA SEGÚN NIVEL EDUCATIVO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'EaR01'!$B$20</c:f>
              <c:strCache>
                <c:ptCount val="1"/>
                <c:pt idx="0">
                  <c:v>Primaria</c:v>
                </c:pt>
              </c:strCache>
            </c:strRef>
          </c:tx>
          <c:cat>
            <c:strRef>
              <c:f>'EaR01'!$C$19:$E$19</c:f>
              <c:strCache>
                <c:ptCount val="3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</c:strCache>
            </c:strRef>
          </c:cat>
          <c:val>
            <c:numRef>
              <c:f>'EaR01'!$C$20:$E$20</c:f>
              <c:numCache>
                <c:formatCode>_-* #,##0.0_-;\-* #,##0.0_-;_-* "-"??_-;_-@_-</c:formatCode>
                <c:ptCount val="3"/>
                <c:pt idx="0">
                  <c:v>97.3</c:v>
                </c:pt>
                <c:pt idx="1">
                  <c:v>100.5</c:v>
                </c:pt>
                <c:pt idx="2">
                  <c:v>100.9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'EaR01'!$B$21</c:f>
              <c:strCache>
                <c:ptCount val="1"/>
                <c:pt idx="0">
                  <c:v>Secundaria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'EaR01'!$C$19:$E$19</c:f>
              <c:strCache>
                <c:ptCount val="3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</c:strCache>
            </c:strRef>
          </c:cat>
          <c:val>
            <c:numRef>
              <c:f>'EaR01'!$C$21:$E$21</c:f>
              <c:numCache>
                <c:formatCode>_-* #,##0.0_-;\-* #,##0.0_-;_-* "-"??_-;_-@_-</c:formatCode>
                <c:ptCount val="3"/>
                <c:pt idx="0">
                  <c:v>76.5</c:v>
                </c:pt>
                <c:pt idx="1">
                  <c:v>78.8</c:v>
                </c:pt>
                <c:pt idx="2">
                  <c:v>79.8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'EaR01'!$B$22</c:f>
              <c:strCache>
                <c:ptCount val="1"/>
                <c:pt idx="0">
                  <c:v>Media Superior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'EaR01'!$C$19:$E$19</c:f>
              <c:strCache>
                <c:ptCount val="3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</c:strCache>
            </c:strRef>
          </c:cat>
          <c:val>
            <c:numRef>
              <c:f>'EaR01'!$C$22:$E$22</c:f>
              <c:numCache>
                <c:formatCode>_-* #,##0.0_-;\-* #,##0.0_-;_-* "-"??_-;_-@_-</c:formatCode>
                <c:ptCount val="3"/>
                <c:pt idx="0">
                  <c:v>43.7</c:v>
                </c:pt>
                <c:pt idx="1">
                  <c:v>50.4</c:v>
                </c:pt>
                <c:pt idx="2">
                  <c:v>51.8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396544"/>
        <c:axId val="46398464"/>
      </c:lineChart>
      <c:catAx>
        <c:axId val="46396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>
                <a:latin typeface="Calibri" pitchFamily="34" charset="0"/>
              </a:defRPr>
            </a:pPr>
            <a:endParaRPr lang="es-MX"/>
          </a:p>
        </c:txPr>
        <c:crossAx val="46398464"/>
        <c:crosses val="autoZero"/>
        <c:auto val="1"/>
        <c:lblAlgn val="ctr"/>
        <c:lblOffset val="100"/>
        <c:noMultiLvlLbl val="0"/>
      </c:catAx>
      <c:valAx>
        <c:axId val="46398464"/>
        <c:scaling>
          <c:orientation val="minMax"/>
          <c:max val="110"/>
          <c:min val="40"/>
        </c:scaling>
        <c:delete val="0"/>
        <c:axPos val="l"/>
        <c:majorGridlines>
          <c:spPr>
            <a:ln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</a:ln>
          </c:spPr>
        </c:majorGridlines>
        <c:numFmt formatCode="General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200">
                <a:latin typeface="Calibri" pitchFamily="34" charset="0"/>
              </a:defRPr>
            </a:pPr>
            <a:endParaRPr lang="es-MX"/>
          </a:p>
        </c:txPr>
        <c:crossAx val="46396544"/>
        <c:crosses val="autoZero"/>
        <c:crossBetween val="between"/>
        <c:minorUnit val="4"/>
      </c:valAx>
      <c:spPr>
        <a:ln>
          <a:solidFill>
            <a:schemeClr val="tx1"/>
          </a:solidFill>
        </a:ln>
      </c:spPr>
    </c:plotArea>
    <c:legend>
      <c:legendPos val="b"/>
      <c:layout/>
      <c:overlay val="0"/>
      <c:txPr>
        <a:bodyPr/>
        <a:lstStyle/>
        <a:p>
          <a:pPr>
            <a:defRPr sz="1200">
              <a:latin typeface="Calibri" pitchFamily="34" charset="0"/>
            </a:defRPr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PORCENTAJE DEL GASTO NACIONAL</a:t>
            </a:r>
            <a:r>
              <a:rPr lang="es-MX" baseline="0"/>
              <a:t> </a:t>
            </a:r>
            <a:r>
              <a:rPr lang="es-MX"/>
              <a:t>EN EDUCACIÓN RESPECTO AL PIB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6.3733891028498066E-2"/>
          <c:y val="0.31169109335785583"/>
          <c:w val="0.87149636774358208"/>
          <c:h val="0.44921125735195511"/>
        </c:manualLayout>
      </c:layout>
      <c:lineChart>
        <c:grouping val="standard"/>
        <c:varyColors val="0"/>
        <c:ser>
          <c:idx val="0"/>
          <c:order val="0"/>
          <c:tx>
            <c:strRef>
              <c:f>'EfP01b FICHA'!$B$28</c:f>
              <c:strCache>
                <c:ptCount val="1"/>
                <c:pt idx="0">
                  <c:v>Gasto Educativo Nacional / PIB</c:v>
                </c:pt>
              </c:strCache>
            </c:strRef>
          </c:tx>
          <c:cat>
            <c:numRef>
              <c:f>'EfP01b FICHA'!$C$27:$E$27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'EfP01b FICHA'!$C$28:$E$28</c:f>
              <c:numCache>
                <c:formatCode>_-* #,##0.0_-;\-* #,##0.0_-;_-* "-"??_-;_-@_-</c:formatCode>
                <c:ptCount val="3"/>
                <c:pt idx="0">
                  <c:v>5.8</c:v>
                </c:pt>
                <c:pt idx="1">
                  <c:v>6.2</c:v>
                </c:pt>
                <c:pt idx="2">
                  <c:v>6.2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'EfP01b FICHA'!$B$29</c:f>
              <c:strCache>
                <c:ptCount val="1"/>
                <c:pt idx="0">
                  <c:v>Gast Púb / PIB</c:v>
                </c:pt>
              </c:strCache>
            </c:strRef>
          </c:tx>
          <c:cat>
            <c:numRef>
              <c:f>'EfP01b FICHA'!$C$27:$E$27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'EfP01b FICHA'!$C$29:$E$29</c:f>
              <c:numCache>
                <c:formatCode>_-* #,##0.0_-;\-* #,##0.0_-;_-* "-"??_-;_-@_-</c:formatCode>
                <c:ptCount val="3"/>
                <c:pt idx="0">
                  <c:v>4.9000000000000004</c:v>
                </c:pt>
                <c:pt idx="1">
                  <c:v>5.3</c:v>
                </c:pt>
                <c:pt idx="2">
                  <c:v>5.3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'EfP01b FICHA'!$B$30</c:f>
              <c:strCache>
                <c:ptCount val="1"/>
                <c:pt idx="0">
                  <c:v>Ley Gral Ed Art 25</c:v>
                </c:pt>
              </c:strCache>
            </c:strRef>
          </c:tx>
          <c:cat>
            <c:numRef>
              <c:f>'EfP01b FICHA'!$C$27:$E$27</c:f>
              <c:numCache>
                <c:formatCode>General</c:formatCode>
                <c:ptCount val="3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</c:numCache>
            </c:numRef>
          </c:cat>
          <c:val>
            <c:numRef>
              <c:f>'EfP01b FICHA'!$C$30:$E$30</c:f>
              <c:numCache>
                <c:formatCode>_-* #,##0.0_-;\-* #,##0.0_-;_-* "-"??_-;_-@_-</c:formatCode>
                <c:ptCount val="3"/>
                <c:pt idx="0">
                  <c:v>8</c:v>
                </c:pt>
                <c:pt idx="1">
                  <c:v>8</c:v>
                </c:pt>
                <c:pt idx="2">
                  <c:v>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6848"/>
        <c:axId val="46518272"/>
      </c:lineChart>
      <c:catAx>
        <c:axId val="4644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518272"/>
        <c:crossesAt val="0"/>
        <c:auto val="1"/>
        <c:lblAlgn val="ctr"/>
        <c:lblOffset val="100"/>
        <c:noMultiLvlLbl val="0"/>
      </c:catAx>
      <c:valAx>
        <c:axId val="46518272"/>
        <c:scaling>
          <c:orientation val="minMax"/>
          <c:min val="4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ln w="9525">
            <a:noFill/>
          </a:ln>
        </c:spPr>
        <c:crossAx val="4644684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Participación del sector oficial en la matrícula por nivel educativo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'EcP05'!$B$21</c:f>
              <c:strCache>
                <c:ptCount val="1"/>
                <c:pt idx="0">
                  <c:v>PREESCOLAR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square"/>
            <c:size val="7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dPt>
            <c:idx val="1"/>
            <c:bubble3D val="0"/>
          </c:dPt>
          <c:dPt>
            <c:idx val="2"/>
            <c:bubble3D val="0"/>
          </c:dPt>
          <c:cat>
            <c:strRef>
              <c:f>'EcP05'!$C$20:$F$20</c:f>
              <c:strCache>
                <c:ptCount val="4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</c:strCache>
            </c:strRef>
          </c:cat>
          <c:val>
            <c:numRef>
              <c:f>'EcP05'!$C$21:$F$21</c:f>
              <c:numCache>
                <c:formatCode>0.0%</c:formatCode>
                <c:ptCount val="4"/>
                <c:pt idx="0">
                  <c:v>0.8604831721838111</c:v>
                </c:pt>
                <c:pt idx="1">
                  <c:v>0.86049199967248857</c:v>
                </c:pt>
                <c:pt idx="2">
                  <c:v>0.85891811020783393</c:v>
                </c:pt>
                <c:pt idx="3">
                  <c:v>0.86031843974103772</c:v>
                </c:pt>
              </c:numCache>
            </c:numRef>
          </c:val>
          <c:smooth val="0"/>
        </c:ser>
        <c:ser>
          <c:idx val="0"/>
          <c:order val="1"/>
          <c:tx>
            <c:strRef>
              <c:f>'EcP05'!$B$22</c:f>
              <c:strCache>
                <c:ptCount val="1"/>
                <c:pt idx="0">
                  <c:v>PRIMARIA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cat>
            <c:strRef>
              <c:f>'EcP05'!$C$20:$F$20</c:f>
              <c:strCache>
                <c:ptCount val="4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</c:strCache>
            </c:strRef>
          </c:cat>
          <c:val>
            <c:numRef>
              <c:f>'EcP05'!$C$22:$F$22</c:f>
              <c:numCache>
                <c:formatCode>0.0%</c:formatCode>
                <c:ptCount val="4"/>
                <c:pt idx="0">
                  <c:v>0.91912047639727656</c:v>
                </c:pt>
                <c:pt idx="1">
                  <c:v>0.91730649634225625</c:v>
                </c:pt>
                <c:pt idx="2">
                  <c:v>0.91638674853795443</c:v>
                </c:pt>
                <c:pt idx="3">
                  <c:v>0.9146163138668314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'EcP05'!$B$23</c:f>
              <c:strCache>
                <c:ptCount val="1"/>
                <c:pt idx="0">
                  <c:v>SECUNDARIA</c:v>
                </c:pt>
              </c:strCache>
            </c:strRef>
          </c:tx>
          <c:cat>
            <c:strRef>
              <c:f>'EcP05'!$C$20:$F$20</c:f>
              <c:strCache>
                <c:ptCount val="4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</c:strCache>
            </c:strRef>
          </c:cat>
          <c:val>
            <c:numRef>
              <c:f>'EcP05'!$C$23:$F$23</c:f>
              <c:numCache>
                <c:formatCode>0.0%</c:formatCode>
                <c:ptCount val="4"/>
                <c:pt idx="0">
                  <c:v>0.92505003967048738</c:v>
                </c:pt>
                <c:pt idx="1">
                  <c:v>0.92272400076512662</c:v>
                </c:pt>
                <c:pt idx="2">
                  <c:v>0.92168367214577751</c:v>
                </c:pt>
                <c:pt idx="3">
                  <c:v>0.9202010273441098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'EcP05'!$B$24</c:f>
              <c:strCache>
                <c:ptCount val="1"/>
                <c:pt idx="0">
                  <c:v>MEDIA SUP</c:v>
                </c:pt>
              </c:strCache>
            </c:strRef>
          </c:tx>
          <c:cat>
            <c:strRef>
              <c:f>'EcP05'!$C$20:$F$20</c:f>
              <c:strCache>
                <c:ptCount val="4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</c:strCache>
            </c:strRef>
          </c:cat>
          <c:val>
            <c:numRef>
              <c:f>'EcP05'!$C$24:$F$24</c:f>
              <c:numCache>
                <c:formatCode>0.0%</c:formatCode>
                <c:ptCount val="4"/>
                <c:pt idx="0">
                  <c:v>0.82899999999999996</c:v>
                </c:pt>
                <c:pt idx="1">
                  <c:v>0.82486111137644935</c:v>
                </c:pt>
                <c:pt idx="2">
                  <c:v>0.82516477681662936</c:v>
                </c:pt>
                <c:pt idx="3">
                  <c:v>0.82633030528881635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'EcP05'!$B$25</c:f>
              <c:strCache>
                <c:ptCount val="1"/>
                <c:pt idx="0">
                  <c:v>SUPERIOR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marker>
            <c:symbol val="star"/>
            <c:size val="7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</c:spPr>
          </c:marker>
          <c:cat>
            <c:strRef>
              <c:f>'EcP05'!$C$20:$F$20</c:f>
              <c:strCache>
                <c:ptCount val="4"/>
                <c:pt idx="0">
                  <c:v>2005/2006</c:v>
                </c:pt>
                <c:pt idx="1">
                  <c:v>2010/2011</c:v>
                </c:pt>
                <c:pt idx="2">
                  <c:v>2011/2012</c:v>
                </c:pt>
                <c:pt idx="3">
                  <c:v>2012/2013</c:v>
                </c:pt>
              </c:strCache>
            </c:strRef>
          </c:cat>
          <c:val>
            <c:numRef>
              <c:f>'EcP05'!$C$25:$F$25</c:f>
              <c:numCache>
                <c:formatCode>0.0%</c:formatCode>
                <c:ptCount val="4"/>
                <c:pt idx="0">
                  <c:v>0.67300000000000004</c:v>
                </c:pt>
                <c:pt idx="1">
                  <c:v>0.6833247632838283</c:v>
                </c:pt>
                <c:pt idx="2">
                  <c:v>0.68276933248344374</c:v>
                </c:pt>
                <c:pt idx="3">
                  <c:v>0.68911248147165083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563328"/>
        <c:axId val="46566016"/>
      </c:lineChart>
      <c:catAx>
        <c:axId val="46563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566016"/>
        <c:crosses val="autoZero"/>
        <c:auto val="1"/>
        <c:lblAlgn val="ctr"/>
        <c:lblOffset val="100"/>
        <c:noMultiLvlLbl val="0"/>
      </c:catAx>
      <c:valAx>
        <c:axId val="46566016"/>
        <c:scaling>
          <c:orientation val="minMax"/>
          <c:min val="0.65000000000000013"/>
        </c:scaling>
        <c:delete val="0"/>
        <c:axPos val="l"/>
        <c:majorGridlines/>
        <c:numFmt formatCode="0.0%" sourceLinked="0"/>
        <c:majorTickMark val="none"/>
        <c:minorTickMark val="none"/>
        <c:tickLblPos val="nextTo"/>
        <c:crossAx val="465633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Porcentaje de población indígena que asiste a la escuela por rango de edad normativa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3"/>
              <c:layout>
                <c:manualLayout>
                  <c:x val="0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1951310141562788E-16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'EdR03'!$C$20:$G$20</c:f>
              <c:strCache>
                <c:ptCount val="5"/>
                <c:pt idx="0">
                  <c:v>3 a 5 años</c:v>
                </c:pt>
                <c:pt idx="1">
                  <c:v>6 a 11 años</c:v>
                </c:pt>
                <c:pt idx="2">
                  <c:v>12 a 14 años</c:v>
                </c:pt>
                <c:pt idx="3">
                  <c:v>15 a 17 años</c:v>
                </c:pt>
                <c:pt idx="4">
                  <c:v>18 a 24 años</c:v>
                </c:pt>
              </c:strCache>
            </c:strRef>
          </c:cat>
          <c:val>
            <c:numRef>
              <c:f>'EdR03'!$C$23:$G$23</c:f>
              <c:numCache>
                <c:formatCode>0.0%</c:formatCode>
                <c:ptCount val="5"/>
                <c:pt idx="0">
                  <c:v>0.48758483273157649</c:v>
                </c:pt>
                <c:pt idx="1">
                  <c:v>0.92561916954442902</c:v>
                </c:pt>
                <c:pt idx="2">
                  <c:v>0.85069284229453768</c:v>
                </c:pt>
                <c:pt idx="3">
                  <c:v>0.52022338644956168</c:v>
                </c:pt>
                <c:pt idx="4">
                  <c:v>0.13202271714040603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25984"/>
        <c:axId val="46427520"/>
      </c:barChart>
      <c:catAx>
        <c:axId val="46425984"/>
        <c:scaling>
          <c:orientation val="minMax"/>
        </c:scaling>
        <c:delete val="0"/>
        <c:axPos val="b"/>
        <c:majorTickMark val="none"/>
        <c:minorTickMark val="none"/>
        <c:tickLblPos val="nextTo"/>
        <c:crossAx val="46427520"/>
        <c:crosses val="autoZero"/>
        <c:auto val="1"/>
        <c:lblAlgn val="ctr"/>
        <c:lblOffset val="100"/>
        <c:noMultiLvlLbl val="0"/>
      </c:catAx>
      <c:valAx>
        <c:axId val="4642752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crossAx val="46425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r>
              <a:rPr lang="es-MX">
                <a:latin typeface="Arial" pitchFamily="34" charset="0"/>
                <a:cs typeface="Arial" pitchFamily="34" charset="0"/>
              </a:rPr>
              <a:t>ESPERANZA DE VIDA AL NACIMIENTO</a:t>
            </a:r>
          </a:p>
        </c:rich>
      </c:tx>
      <c:layout>
        <c:manualLayout>
          <c:xMode val="edge"/>
          <c:yMode val="edge"/>
          <c:x val="0.20339068727520171"/>
          <c:y val="1.594896331738436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1"/>
          <c:order val="0"/>
          <c:tx>
            <c:strRef>
              <c:f>'Datos EVN 1990-2012'!$B$3</c:f>
              <c:strCache>
                <c:ptCount val="1"/>
                <c:pt idx="0">
                  <c:v>Esperanza de vida al nacimiento total</c:v>
                </c:pt>
              </c:strCache>
            </c:strRef>
          </c:tx>
          <c:spPr>
            <a:ln>
              <a:solidFill>
                <a:srgbClr val="00B050"/>
              </a:solidFill>
            </a:ln>
          </c:spPr>
          <c:marker>
            <c:symbol val="triangle"/>
            <c:size val="7"/>
            <c:spPr>
              <a:solidFill>
                <a:srgbClr val="00B050"/>
              </a:solidFill>
              <a:ln>
                <a:solidFill>
                  <a:srgbClr val="00B050"/>
                </a:solidFill>
              </a:ln>
            </c:spPr>
          </c:marker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'Datos EVN 1990-2012'!$A$4:$A$26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'Datos EVN 1990-2012'!$B$4:$B$26</c:f>
              <c:numCache>
                <c:formatCode>0.00</c:formatCode>
                <c:ptCount val="23"/>
                <c:pt idx="0">
                  <c:v>70.419961119370882</c:v>
                </c:pt>
                <c:pt idx="1">
                  <c:v>70.840231556904698</c:v>
                </c:pt>
                <c:pt idx="2">
                  <c:v>71.223379583089837</c:v>
                </c:pt>
                <c:pt idx="3">
                  <c:v>71.572826151698308</c:v>
                </c:pt>
                <c:pt idx="4">
                  <c:v>71.888275269910551</c:v>
                </c:pt>
                <c:pt idx="5">
                  <c:v>72.173291453997592</c:v>
                </c:pt>
                <c:pt idx="6">
                  <c:v>72.432709423594488</c:v>
                </c:pt>
                <c:pt idx="7">
                  <c:v>72.664965715938507</c:v>
                </c:pt>
                <c:pt idx="8">
                  <c:v>72.873406207099649</c:v>
                </c:pt>
                <c:pt idx="9">
                  <c:v>73.064549147726694</c:v>
                </c:pt>
                <c:pt idx="10">
                  <c:v>73.240228724458944</c:v>
                </c:pt>
                <c:pt idx="11">
                  <c:v>73.399771347104576</c:v>
                </c:pt>
                <c:pt idx="12">
                  <c:v>73.546869475167483</c:v>
                </c:pt>
                <c:pt idx="13">
                  <c:v>73.680357905138038</c:v>
                </c:pt>
                <c:pt idx="14">
                  <c:v>73.80225373699335</c:v>
                </c:pt>
                <c:pt idx="15">
                  <c:v>73.916276469189626</c:v>
                </c:pt>
                <c:pt idx="16">
                  <c:v>74.02456048345293</c:v>
                </c:pt>
                <c:pt idx="17">
                  <c:v>74.128008524444567</c:v>
                </c:pt>
                <c:pt idx="18">
                  <c:v>74.032737323823028</c:v>
                </c:pt>
                <c:pt idx="19">
                  <c:v>73.969418709678664</c:v>
                </c:pt>
                <c:pt idx="20">
                  <c:v>73.969951741674663</c:v>
                </c:pt>
                <c:pt idx="21">
                  <c:v>74.128818478903369</c:v>
                </c:pt>
                <c:pt idx="22">
                  <c:v>74.267157721411422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'Datos EVN 1990-2012'!$C$3</c:f>
              <c:strCache>
                <c:ptCount val="1"/>
                <c:pt idx="0">
                  <c:v>Esperanza de vida al nacimiento hombres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square"/>
            <c:size val="7"/>
            <c:spPr>
              <a:solidFill>
                <a:srgbClr val="C00000"/>
              </a:solidFill>
              <a:ln>
                <a:solidFill>
                  <a:srgbClr val="FF0000"/>
                </a:solidFill>
              </a:ln>
            </c:spPr>
          </c:marker>
          <c:dLbls>
            <c:txPr>
              <a:bodyPr/>
              <a:lstStyle/>
              <a:p>
                <a:pPr>
                  <a:defRPr sz="800"/>
                </a:pPr>
                <a:endParaRPr lang="es-MX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'Datos EVN 1990-2012'!$A$4:$A$26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'Datos EVN 1990-2012'!$C$4:$C$26</c:f>
              <c:numCache>
                <c:formatCode>0.00</c:formatCode>
                <c:ptCount val="23"/>
                <c:pt idx="0">
                  <c:v>67.024134196213623</c:v>
                </c:pt>
                <c:pt idx="1">
                  <c:v>67.532415561288104</c:v>
                </c:pt>
                <c:pt idx="2">
                  <c:v>68.001413867512014</c:v>
                </c:pt>
                <c:pt idx="3">
                  <c:v>68.427741699707227</c:v>
                </c:pt>
                <c:pt idx="4">
                  <c:v>68.815843632963876</c:v>
                </c:pt>
                <c:pt idx="5">
                  <c:v>69.165690206071076</c:v>
                </c:pt>
                <c:pt idx="6">
                  <c:v>69.485605580980447</c:v>
                </c:pt>
                <c:pt idx="7">
                  <c:v>69.771676118839679</c:v>
                </c:pt>
                <c:pt idx="8">
                  <c:v>70.030204551578436</c:v>
                </c:pt>
                <c:pt idx="9">
                  <c:v>70.266508817723548</c:v>
                </c:pt>
                <c:pt idx="10">
                  <c:v>70.479996702986639</c:v>
                </c:pt>
                <c:pt idx="11">
                  <c:v>70.673462441876694</c:v>
                </c:pt>
                <c:pt idx="12">
                  <c:v>70.848031586171459</c:v>
                </c:pt>
                <c:pt idx="13">
                  <c:v>71.007673977760803</c:v>
                </c:pt>
                <c:pt idx="14">
                  <c:v>71.151401820199382</c:v>
                </c:pt>
                <c:pt idx="15">
                  <c:v>71.285872447552151</c:v>
                </c:pt>
                <c:pt idx="16">
                  <c:v>71.413558266810128</c:v>
                </c:pt>
                <c:pt idx="17">
                  <c:v>71.535171528253301</c:v>
                </c:pt>
                <c:pt idx="18">
                  <c:v>71.306976901381802</c:v>
                </c:pt>
                <c:pt idx="19">
                  <c:v>71.142198559687216</c:v>
                </c:pt>
                <c:pt idx="20">
                  <c:v>71.051840435212185</c:v>
                </c:pt>
                <c:pt idx="21">
                  <c:v>71.245578985913951</c:v>
                </c:pt>
                <c:pt idx="22">
                  <c:v>71.398782703567889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'Datos EVN 1990-2012'!$D$3</c:f>
              <c:strCache>
                <c:ptCount val="1"/>
                <c:pt idx="0">
                  <c:v>Esperanza de vida al nacimiento mujeres</c:v>
                </c:pt>
              </c:strCache>
            </c:strRef>
          </c:tx>
          <c:cat>
            <c:numRef>
              <c:f>'Datos EVN 1990-2012'!$A$4:$A$26</c:f>
              <c:numCache>
                <c:formatCode>General</c:formatCode>
                <c:ptCount val="23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</c:numCache>
            </c:numRef>
          </c:cat>
          <c:val>
            <c:numRef>
              <c:f>'Datos EVN 1990-2012'!$D$4:$D$26</c:f>
              <c:numCache>
                <c:formatCode>0.00</c:formatCode>
                <c:ptCount val="23"/>
                <c:pt idx="0">
                  <c:v>73.985579388685977</c:v>
                </c:pt>
                <c:pt idx="1">
                  <c:v>74.313438352302086</c:v>
                </c:pt>
                <c:pt idx="2">
                  <c:v>74.606443584446524</c:v>
                </c:pt>
                <c:pt idx="3">
                  <c:v>74.875164826288923</c:v>
                </c:pt>
                <c:pt idx="4">
                  <c:v>75.11432848870453</c:v>
                </c:pt>
                <c:pt idx="5">
                  <c:v>75.331272764320403</c:v>
                </c:pt>
                <c:pt idx="6">
                  <c:v>75.52716845833919</c:v>
                </c:pt>
                <c:pt idx="7">
                  <c:v>75.702919792892274</c:v>
                </c:pt>
                <c:pt idx="8">
                  <c:v>75.858767945396906</c:v>
                </c:pt>
                <c:pt idx="9">
                  <c:v>76.00249149423</c:v>
                </c:pt>
                <c:pt idx="10">
                  <c:v>76.13847234700485</c:v>
                </c:pt>
                <c:pt idx="11">
                  <c:v>76.262395697593817</c:v>
                </c:pt>
                <c:pt idx="12">
                  <c:v>76.380649258613303</c:v>
                </c:pt>
                <c:pt idx="13">
                  <c:v>76.486676028884133</c:v>
                </c:pt>
                <c:pt idx="14">
                  <c:v>76.585648249626985</c:v>
                </c:pt>
                <c:pt idx="15">
                  <c:v>76.67820069190897</c:v>
                </c:pt>
                <c:pt idx="16">
                  <c:v>76.766112810927851</c:v>
                </c:pt>
                <c:pt idx="17">
                  <c:v>76.850487370445364</c:v>
                </c:pt>
                <c:pt idx="18">
                  <c:v>76.894785767386296</c:v>
                </c:pt>
                <c:pt idx="19">
                  <c:v>76.93799986716968</c:v>
                </c:pt>
                <c:pt idx="20">
                  <c:v>77.033968613460246</c:v>
                </c:pt>
                <c:pt idx="21">
                  <c:v>77.156219946542237</c:v>
                </c:pt>
                <c:pt idx="22">
                  <c:v>77.278951490147108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771776"/>
        <c:axId val="92831744"/>
      </c:lineChart>
      <c:catAx>
        <c:axId val="45771776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92831744"/>
        <c:crosses val="autoZero"/>
        <c:auto val="1"/>
        <c:lblAlgn val="ctr"/>
        <c:lblOffset val="100"/>
        <c:noMultiLvlLbl val="0"/>
      </c:catAx>
      <c:valAx>
        <c:axId val="92831744"/>
        <c:scaling>
          <c:orientation val="minMax"/>
          <c:max val="78"/>
          <c:min val="66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s-MX"/>
                  <a:t>AÑOS DE</a:t>
                </a:r>
                <a:r>
                  <a:rPr lang="es-MX" baseline="0"/>
                  <a:t> VIDA</a:t>
                </a:r>
                <a:endParaRPr lang="es-MX"/>
              </a:p>
            </c:rich>
          </c:tx>
          <c:layout/>
          <c:overlay val="0"/>
        </c:title>
        <c:numFmt formatCode="0.00" sourceLinked="1"/>
        <c:majorTickMark val="none"/>
        <c:minorTickMark val="none"/>
        <c:tickLblPos val="nextTo"/>
        <c:crossAx val="457717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9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MX"/>
              <a:t>Razón</a:t>
            </a:r>
            <a:r>
              <a:rPr lang="es-MX" baseline="0"/>
              <a:t> de Mortalidad Materna</a:t>
            </a:r>
            <a:endParaRPr lang="es-MX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'SaR02'!$B$21</c:f>
              <c:strCache>
                <c:ptCount val="1"/>
                <c:pt idx="0">
                  <c:v>Nacional</c:v>
                </c:pt>
              </c:strCache>
            </c:strRef>
          </c:tx>
          <c:dLbls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'SaR02'!$C$20:$G$20</c:f>
              <c:numCache>
                <c:formatCode>General</c:formatCode>
                <c:ptCount val="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</c:numCache>
            </c:numRef>
          </c:cat>
          <c:val>
            <c:numRef>
              <c:f>'SaR02'!$C$21:$G$21</c:f>
              <c:numCache>
                <c:formatCode>_(* #,##0.00_);_(* \(#,##0.00\);_(* "-"??_);_(@_)</c:formatCode>
                <c:ptCount val="5"/>
                <c:pt idx="0">
                  <c:v>88.723476577578296</c:v>
                </c:pt>
                <c:pt idx="1">
                  <c:v>80.452892111730904</c:v>
                </c:pt>
                <c:pt idx="2">
                  <c:v>74.092096772487295</c:v>
                </c:pt>
                <c:pt idx="3">
                  <c:v>53.951092162105198</c:v>
                </c:pt>
                <c:pt idx="4">
                  <c:v>44.054995912033903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'SaR02'!$B$22</c:f>
              <c:strCache>
                <c:ptCount val="1"/>
                <c:pt idx="0">
                  <c:v>Guerrero</c:v>
                </c:pt>
              </c:strCache>
            </c:strRef>
          </c:tx>
          <c:cat>
            <c:numRef>
              <c:f>'SaR02'!$C$20:$G$20</c:f>
              <c:numCache>
                <c:formatCode>General</c:formatCode>
                <c:ptCount val="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</c:numCache>
            </c:numRef>
          </c:cat>
          <c:val>
            <c:numRef>
              <c:f>'SaR02'!$C$22:$G$22</c:f>
              <c:numCache>
                <c:formatCode>_(* #,##0.00_);_(* \(#,##0.00\);_(* "-"??_);_(@_)</c:formatCode>
                <c:ptCount val="5"/>
                <c:pt idx="0">
                  <c:v>94.198423746375994</c:v>
                </c:pt>
                <c:pt idx="1">
                  <c:v>93.553063091774504</c:v>
                </c:pt>
                <c:pt idx="2">
                  <c:v>113.089562498614</c:v>
                </c:pt>
                <c:pt idx="3">
                  <c:v>103.092783505155</c:v>
                </c:pt>
                <c:pt idx="4">
                  <c:v>69.389892642052899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'SaR02'!$B$23</c:f>
              <c:strCache>
                <c:ptCount val="1"/>
                <c:pt idx="0">
                  <c:v>Oaxaca</c:v>
                </c:pt>
              </c:strCache>
            </c:strRef>
          </c:tx>
          <c:cat>
            <c:numRef>
              <c:f>'SaR02'!$C$20:$G$20</c:f>
              <c:numCache>
                <c:formatCode>General</c:formatCode>
                <c:ptCount val="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</c:numCache>
            </c:numRef>
          </c:cat>
          <c:val>
            <c:numRef>
              <c:f>'SaR02'!$C$23:$G$23</c:f>
              <c:numCache>
                <c:formatCode>_(* #,##0.00_);_(* \(#,##0.00\);_(* "-"??_);_(@_)</c:formatCode>
                <c:ptCount val="5"/>
                <c:pt idx="0">
                  <c:v>175.20761596111001</c:v>
                </c:pt>
                <c:pt idx="1">
                  <c:v>132.77385875293899</c:v>
                </c:pt>
                <c:pt idx="2">
                  <c:v>107.142857142857</c:v>
                </c:pt>
                <c:pt idx="3">
                  <c:v>80.932340563289102</c:v>
                </c:pt>
                <c:pt idx="4">
                  <c:v>71.299093655589104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'SaR02'!$B$24</c:f>
              <c:strCache>
                <c:ptCount val="1"/>
                <c:pt idx="0">
                  <c:v>Meta ODM</c:v>
                </c:pt>
              </c:strCache>
            </c:strRef>
          </c:tx>
          <c:cat>
            <c:numRef>
              <c:f>'SaR02'!$C$20:$G$20</c:f>
              <c:numCache>
                <c:formatCode>General</c:formatCode>
                <c:ptCount val="5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</c:numCache>
            </c:numRef>
          </c:cat>
          <c:val>
            <c:numRef>
              <c:f>'SaR02'!$C$24:$G$24</c:f>
              <c:numCache>
                <c:formatCode>_(* #,##0.00_);_(* \(#,##0.00\);_(* "-"??_);_(@_)</c:formatCode>
                <c:ptCount val="5"/>
                <c:pt idx="0">
                  <c:v>22.2</c:v>
                </c:pt>
                <c:pt idx="1">
                  <c:v>22.2</c:v>
                </c:pt>
                <c:pt idx="2">
                  <c:v>22.2</c:v>
                </c:pt>
                <c:pt idx="3">
                  <c:v>22.2</c:v>
                </c:pt>
                <c:pt idx="4">
                  <c:v>22.2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4427008"/>
        <c:axId val="94428544"/>
      </c:lineChart>
      <c:catAx>
        <c:axId val="944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4428544"/>
        <c:crosses val="autoZero"/>
        <c:auto val="1"/>
        <c:lblAlgn val="ctr"/>
        <c:lblOffset val="100"/>
        <c:noMultiLvlLbl val="0"/>
      </c:catAx>
      <c:valAx>
        <c:axId val="94428544"/>
        <c:scaling>
          <c:orientation val="minMax"/>
          <c:max val="18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s-MX"/>
                  <a:t>Defunciones</a:t>
                </a:r>
                <a:r>
                  <a:rPr lang="es-MX" baseline="0"/>
                  <a:t> por 100 mil nacidos vivos</a:t>
                </a:r>
                <a:endParaRPr lang="es-MX"/>
              </a:p>
            </c:rich>
          </c:tx>
          <c:layout/>
          <c:overlay val="0"/>
        </c:title>
        <c:numFmt formatCode="_(* #,##0_);_(* \(#,##0\);_(* &quot;-&quot;_);_(@_)" sourceLinked="0"/>
        <c:majorTickMark val="none"/>
        <c:minorTickMark val="none"/>
        <c:tickLblPos val="nextTo"/>
        <c:crossAx val="944270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1600"/>
            </a:pPr>
            <a:r>
              <a:rPr lang="es-MX" sz="1600"/>
              <a:t>Prevalencia</a:t>
            </a:r>
            <a:r>
              <a:rPr lang="es-MX" sz="1600" baseline="0"/>
              <a:t> de Desnutrición en niños/as menores de 5 años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'SdR01a y b'!$B$21</c:f>
              <c:strCache>
                <c:ptCount val="1"/>
                <c:pt idx="0">
                  <c:v>Desnut. Crónica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'SdR01a y b'!$C$20:$F$20</c:f>
              <c:numCache>
                <c:formatCode>General</c:formatCode>
                <c:ptCount val="4"/>
                <c:pt idx="0">
                  <c:v>1988</c:v>
                </c:pt>
                <c:pt idx="1">
                  <c:v>1999</c:v>
                </c:pt>
                <c:pt idx="2">
                  <c:v>2006</c:v>
                </c:pt>
                <c:pt idx="3">
                  <c:v>2012</c:v>
                </c:pt>
              </c:numCache>
            </c:numRef>
          </c:cat>
          <c:val>
            <c:numRef>
              <c:f>'SdR01a y b'!$C$21:$F$21</c:f>
              <c:numCache>
                <c:formatCode>0.0%</c:formatCode>
                <c:ptCount val="4"/>
                <c:pt idx="0">
                  <c:v>0.26900000000000002</c:v>
                </c:pt>
                <c:pt idx="1">
                  <c:v>0.215</c:v>
                </c:pt>
                <c:pt idx="2">
                  <c:v>0.154</c:v>
                </c:pt>
                <c:pt idx="3">
                  <c:v>0.13600000000000001</c:v>
                </c:pt>
              </c:numCache>
            </c:numRef>
          </c:val>
        </c:ser>
        <c:ser>
          <c:idx val="1"/>
          <c:order val="1"/>
          <c:tx>
            <c:strRef>
              <c:f>'SdR01a y b'!$B$22</c:f>
              <c:strCache>
                <c:ptCount val="1"/>
                <c:pt idx="0">
                  <c:v>Desnut. Aguda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'SdR01a y b'!$C$20:$F$20</c:f>
              <c:numCache>
                <c:formatCode>General</c:formatCode>
                <c:ptCount val="4"/>
                <c:pt idx="0">
                  <c:v>1988</c:v>
                </c:pt>
                <c:pt idx="1">
                  <c:v>1999</c:v>
                </c:pt>
                <c:pt idx="2">
                  <c:v>2006</c:v>
                </c:pt>
                <c:pt idx="3">
                  <c:v>2012</c:v>
                </c:pt>
              </c:numCache>
            </c:numRef>
          </c:cat>
          <c:val>
            <c:numRef>
              <c:f>'SdR01a y b'!$C$22:$F$22</c:f>
              <c:numCache>
                <c:formatCode>0.0%</c:formatCode>
                <c:ptCount val="4"/>
                <c:pt idx="0">
                  <c:v>6.2E-2</c:v>
                </c:pt>
                <c:pt idx="1">
                  <c:v>2.1000000000000001E-2</c:v>
                </c:pt>
                <c:pt idx="2">
                  <c:v>0.02</c:v>
                </c:pt>
                <c:pt idx="3">
                  <c:v>1.6E-2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8694400"/>
        <c:axId val="52940160"/>
      </c:barChart>
      <c:catAx>
        <c:axId val="486944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52940160"/>
        <c:crosses val="autoZero"/>
        <c:auto val="1"/>
        <c:lblAlgn val="ctr"/>
        <c:lblOffset val="100"/>
        <c:noMultiLvlLbl val="0"/>
      </c:catAx>
      <c:valAx>
        <c:axId val="52940160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869440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/>
              <a:t>Porcentaje</a:t>
            </a:r>
            <a:r>
              <a:rPr lang="es-MX" sz="1400" baseline="0"/>
              <a:t> de horas por semana dedicados a trabajo doméstico y cuidado</a:t>
            </a:r>
            <a:endParaRPr lang="es-MX" sz="140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SSdP02!$B$21:$D$21</c:f>
              <c:strCache>
                <c:ptCount val="1"/>
                <c:pt idx="0">
                  <c:v>% horas semanales dedicadas a trabajo doméstico. Mujeres</c:v>
                </c:pt>
              </c:strCache>
            </c:strRef>
          </c:tx>
          <c:cat>
            <c:numRef>
              <c:f>SSdP02!$E$20:$F$20</c:f>
              <c:numCache>
                <c:formatCode>General</c:formatCode>
                <c:ptCount val="2"/>
                <c:pt idx="0">
                  <c:v>2002</c:v>
                </c:pt>
                <c:pt idx="1">
                  <c:v>2009</c:v>
                </c:pt>
              </c:numCache>
            </c:numRef>
          </c:cat>
          <c:val>
            <c:numRef>
              <c:f>SSdP02!$E$21:$F$21</c:f>
              <c:numCache>
                <c:formatCode>_-* #,##0.0_-;\-* #,##0.0_-;_-* "-"??_-;_-@_-</c:formatCode>
                <c:ptCount val="2"/>
                <c:pt idx="0">
                  <c:v>23.9</c:v>
                </c:pt>
                <c:pt idx="1">
                  <c:v>17.935168605967004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SSdP02!$B$22:$D$22</c:f>
              <c:strCache>
                <c:ptCount val="1"/>
                <c:pt idx="0">
                  <c:v>% horas semanales dedicadas a trabajo doméstico. Hombres</c:v>
                </c:pt>
              </c:strCache>
            </c:strRef>
          </c:tx>
          <c:cat>
            <c:numRef>
              <c:f>SSdP02!$E$20:$F$20</c:f>
              <c:numCache>
                <c:formatCode>General</c:formatCode>
                <c:ptCount val="2"/>
                <c:pt idx="0">
                  <c:v>2002</c:v>
                </c:pt>
                <c:pt idx="1">
                  <c:v>2009</c:v>
                </c:pt>
              </c:numCache>
            </c:numRef>
          </c:cat>
          <c:val>
            <c:numRef>
              <c:f>SSdP02!$E$22:$F$22</c:f>
              <c:numCache>
                <c:formatCode>_-* #,##0.0_-;\-* #,##0.0_-;_-* "-"??_-;_-@_-</c:formatCode>
                <c:ptCount val="2"/>
                <c:pt idx="0">
                  <c:v>4.9000000000000004</c:v>
                </c:pt>
                <c:pt idx="1">
                  <c:v>5.1726011543613506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SSdP02!$B$23:$D$23</c:f>
              <c:strCache>
                <c:ptCount val="1"/>
                <c:pt idx="0">
                  <c:v>% horas sem dedicadas a cuidados de miembros del hogar. M</c:v>
                </c:pt>
              </c:strCache>
            </c:strRef>
          </c:tx>
          <c:cat>
            <c:numRef>
              <c:f>SSdP02!$E$20:$F$20</c:f>
              <c:numCache>
                <c:formatCode>General</c:formatCode>
                <c:ptCount val="2"/>
                <c:pt idx="0">
                  <c:v>2002</c:v>
                </c:pt>
                <c:pt idx="1">
                  <c:v>2009</c:v>
                </c:pt>
              </c:numCache>
            </c:numRef>
          </c:cat>
          <c:val>
            <c:numRef>
              <c:f>SSdP02!$E$23:$F$23</c:f>
              <c:numCache>
                <c:formatCode>_-* #,##0.0_-;\-* #,##0.0_-;_-* "-"??_-;_-@_-</c:formatCode>
                <c:ptCount val="2"/>
                <c:pt idx="0">
                  <c:v>4.5</c:v>
                </c:pt>
                <c:pt idx="1">
                  <c:v>12.246698986206617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SSdP02!$B$24:$D$24</c:f>
              <c:strCache>
                <c:ptCount val="1"/>
                <c:pt idx="0">
                  <c:v>% horas sem dedicadas a cuidados de miembros del hogar. H</c:v>
                </c:pt>
              </c:strCache>
            </c:strRef>
          </c:tx>
          <c:cat>
            <c:numRef>
              <c:f>SSdP02!$E$20:$F$20</c:f>
              <c:numCache>
                <c:formatCode>General</c:formatCode>
                <c:ptCount val="2"/>
                <c:pt idx="0">
                  <c:v>2002</c:v>
                </c:pt>
                <c:pt idx="1">
                  <c:v>2009</c:v>
                </c:pt>
              </c:numCache>
            </c:numRef>
          </c:cat>
          <c:val>
            <c:numRef>
              <c:f>SSdP02!$E$24:$F$24</c:f>
              <c:numCache>
                <c:formatCode>_-* #,##0.0_-;\-* #,##0.0_-;_-* "-"??_-;_-@_-</c:formatCode>
                <c:ptCount val="2"/>
                <c:pt idx="0">
                  <c:v>1.6</c:v>
                </c:pt>
                <c:pt idx="1">
                  <c:v>5.8337369004709299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686912"/>
        <c:axId val="43700992"/>
      </c:lineChart>
      <c:catAx>
        <c:axId val="43686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3700992"/>
        <c:crosses val="autoZero"/>
        <c:auto val="1"/>
        <c:lblAlgn val="ctr"/>
        <c:lblOffset val="100"/>
        <c:noMultiLvlLbl val="0"/>
      </c:catAx>
      <c:valAx>
        <c:axId val="43700992"/>
        <c:scaling>
          <c:orientation val="minMax"/>
          <c:max val="25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spPr>
          <a:ln w="9525">
            <a:noFill/>
          </a:ln>
        </c:spPr>
        <c:crossAx val="4368691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 baseline="0"/>
              <a:t>Recursos Presupuestales asignados a Seguridad Social, según diversos parámetros</a:t>
            </a:r>
            <a:endParaRPr lang="es-MX" sz="1400"/>
          </a:p>
        </c:rich>
      </c:tx>
      <c:layout>
        <c:manualLayout>
          <c:xMode val="edge"/>
          <c:yMode val="edge"/>
          <c:x val="0.11939205619099595"/>
          <c:y val="1.0610079575596816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2"/>
          <c:order val="2"/>
          <c:tx>
            <c:strRef>
              <c:f>SSfP01!$B$23:$C$23</c:f>
              <c:strCache>
                <c:ptCount val="1"/>
                <c:pt idx="0">
                  <c:v>Gasto SS per cápita (pesos 2012)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SSfP01!$D$20:$G$20</c:f>
              <c:strCach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2012*</c:v>
                </c:pt>
              </c:strCache>
            </c:strRef>
          </c:cat>
          <c:val>
            <c:numRef>
              <c:f>SSfP01!$D$23:$G$23</c:f>
              <c:numCache>
                <c:formatCode>#,##0.0</c:formatCode>
                <c:ptCount val="4"/>
                <c:pt idx="0">
                  <c:v>1679.45</c:v>
                </c:pt>
                <c:pt idx="1">
                  <c:v>2048.1</c:v>
                </c:pt>
                <c:pt idx="2">
                  <c:v>3211.29</c:v>
                </c:pt>
                <c:pt idx="3">
                  <c:v>3209.55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45604224"/>
        <c:axId val="44559744"/>
      </c:barChart>
      <c:lineChart>
        <c:grouping val="standard"/>
        <c:varyColors val="0"/>
        <c:ser>
          <c:idx val="0"/>
          <c:order val="0"/>
          <c:tx>
            <c:strRef>
              <c:f>SSfP01!$B$21:$C$21</c:f>
              <c:strCache>
                <c:ptCount val="1"/>
                <c:pt idx="0">
                  <c:v>% Gasto SS/Gto.Prog.Dev.</c:v>
                </c:pt>
              </c:strCache>
            </c:strRef>
          </c:tx>
          <c:cat>
            <c:strRef>
              <c:f>SSfP01!$D$20:$G$20</c:f>
              <c:strCach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2012*</c:v>
                </c:pt>
              </c:strCache>
            </c:strRef>
          </c:cat>
          <c:val>
            <c:numRef>
              <c:f>SSfP01!$D$21:$G$21</c:f>
              <c:numCache>
                <c:formatCode>0.00%</c:formatCode>
                <c:ptCount val="4"/>
                <c:pt idx="0">
                  <c:v>0.1007</c:v>
                </c:pt>
                <c:pt idx="1">
                  <c:v>0.1018</c:v>
                </c:pt>
                <c:pt idx="2">
                  <c:v>0.12520000000000001</c:v>
                </c:pt>
                <c:pt idx="3">
                  <c:v>0.1285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SSfP01!$B$22:$C$22</c:f>
              <c:strCache>
                <c:ptCount val="1"/>
                <c:pt idx="0">
                  <c:v>% Gasto SS/PIB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SSfP01!$D$20:$G$20</c:f>
              <c:strCache>
                <c:ptCount val="4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  <c:pt idx="3">
                  <c:v>2012*</c:v>
                </c:pt>
              </c:strCache>
            </c:strRef>
          </c:cat>
          <c:val>
            <c:numRef>
              <c:f>SSfP01!$D$22:$G$22</c:f>
              <c:numCache>
                <c:formatCode>0.00%</c:formatCode>
                <c:ptCount val="4"/>
                <c:pt idx="0">
                  <c:v>1.5599999999999999E-2</c:v>
                </c:pt>
                <c:pt idx="1">
                  <c:v>1.6299999999999999E-2</c:v>
                </c:pt>
                <c:pt idx="2">
                  <c:v>2.52E-2</c:v>
                </c:pt>
                <c:pt idx="3">
                  <c:v>2.4E-2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547456"/>
        <c:axId val="44558208"/>
      </c:lineChart>
      <c:catAx>
        <c:axId val="44547456"/>
        <c:scaling>
          <c:orientation val="minMax"/>
        </c:scaling>
        <c:delete val="0"/>
        <c:axPos val="b"/>
        <c:majorTickMark val="none"/>
        <c:minorTickMark val="none"/>
        <c:tickLblPos val="nextTo"/>
        <c:crossAx val="44558208"/>
        <c:crosses val="autoZero"/>
        <c:auto val="1"/>
        <c:lblAlgn val="ctr"/>
        <c:lblOffset val="100"/>
        <c:noMultiLvlLbl val="0"/>
      </c:catAx>
      <c:valAx>
        <c:axId val="44558208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4547456"/>
        <c:crosses val="autoZero"/>
        <c:crossBetween val="between"/>
      </c:valAx>
      <c:valAx>
        <c:axId val="44559744"/>
        <c:scaling>
          <c:orientation val="minMax"/>
        </c:scaling>
        <c:delete val="0"/>
        <c:axPos val="r"/>
        <c:numFmt formatCode="#,##0" sourceLinked="0"/>
        <c:majorTickMark val="out"/>
        <c:minorTickMark val="none"/>
        <c:tickLblPos val="nextTo"/>
        <c:crossAx val="45604224"/>
        <c:crosses val="max"/>
        <c:crossBetween val="between"/>
      </c:valAx>
      <c:catAx>
        <c:axId val="45604224"/>
        <c:scaling>
          <c:orientation val="minMax"/>
        </c:scaling>
        <c:delete val="1"/>
        <c:axPos val="b"/>
        <c:majorTickMark val="out"/>
        <c:minorTickMark val="none"/>
        <c:tickLblPos val="nextTo"/>
        <c:crossAx val="4455974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/>
              <a:t>Población</a:t>
            </a:r>
            <a:r>
              <a:rPr lang="es-MX" sz="1400" baseline="0"/>
              <a:t> derechohabiente por sistemas contributivos. Diferencias por fuente</a:t>
            </a:r>
            <a:endParaRPr lang="es-MX" sz="1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4"/>
          <c:order val="3"/>
          <c:tx>
            <c:strRef>
              <c:f>SSaP02!$B$24:$C$24</c:f>
              <c:strCache>
                <c:ptCount val="1"/>
                <c:pt idx="0">
                  <c:v>Total Pob. Derechohab. Reg. Admvos. (Mill)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invertIfNegative val="0"/>
          <c:cat>
            <c:numRef>
              <c:f>SSaP02!$D$20:$F$20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SSaP02!$D$24:$F$24</c:f>
              <c:numCache>
                <c:formatCode>_(* #,##0.00_);_(* \(#,##0.00\);_(* "-"??_);_(@_)</c:formatCode>
                <c:ptCount val="3"/>
                <c:pt idx="0">
                  <c:v>57.752502</c:v>
                </c:pt>
                <c:pt idx="1">
                  <c:v>58.163812999999998</c:v>
                </c:pt>
                <c:pt idx="2">
                  <c:v>68.025133999999994</c:v>
                </c:pt>
              </c:numCache>
            </c:numRef>
          </c:val>
        </c:ser>
        <c:ser>
          <c:idx val="2"/>
          <c:order val="4"/>
          <c:tx>
            <c:strRef>
              <c:f>SSaP02!$B$25:$C$25</c:f>
              <c:strCache>
                <c:ptCount val="1"/>
                <c:pt idx="0">
                  <c:v>Total Pob. Derechohab. Censal (Mill)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SSaP02!$D$20:$F$20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SSaP02!$D$25:$F$25</c:f>
              <c:numCache>
                <c:formatCode>_(* #,##0.00_);_(* \(#,##0.00\);_(* "-"??_);_(@_)</c:formatCode>
                <c:ptCount val="3"/>
                <c:pt idx="0">
                  <c:v>39.906340999999998</c:v>
                </c:pt>
                <c:pt idx="1">
                  <c:v>40.890791</c:v>
                </c:pt>
                <c:pt idx="2">
                  <c:v>45.405344999999997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441408"/>
        <c:axId val="46458752"/>
      </c:barChart>
      <c:lineChart>
        <c:grouping val="standard"/>
        <c:varyColors val="0"/>
        <c:ser>
          <c:idx val="0"/>
          <c:order val="0"/>
          <c:tx>
            <c:strRef>
              <c:f>SSaP02!$B$21:$C$21</c:f>
              <c:strCache>
                <c:ptCount val="1"/>
                <c:pt idx="0">
                  <c:v>% Pob. Derechohabiente Reg. Admvos.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dLbls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SSaP02!$D$20:$F$20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SSaP02!$D$21:$F$21</c:f>
              <c:numCache>
                <c:formatCode>0.0%</c:formatCode>
                <c:ptCount val="3"/>
                <c:pt idx="0">
                  <c:v>0.57239742093950763</c:v>
                </c:pt>
                <c:pt idx="1">
                  <c:v>0.54282094454526431</c:v>
                </c:pt>
                <c:pt idx="2">
                  <c:v>0.59537703643953332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SSaP02!$B$22:$C$22</c:f>
              <c:strCache>
                <c:ptCount val="1"/>
                <c:pt idx="0">
                  <c:v>% Pob. Derechohabiente Censal</c:v>
                </c:pt>
              </c:strCache>
            </c:strRef>
          </c:tx>
          <c:spPr>
            <a:ln w="25400">
              <a:solidFill>
                <a:srgbClr val="C00000"/>
              </a:solidFill>
            </a:ln>
          </c:spPr>
          <c:marker>
            <c:symbol val="dash"/>
            <c:size val="7"/>
          </c:marker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SSaP02!$D$20:$F$20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SSaP02!$D$22:$F$22</c:f>
              <c:numCache>
                <c:formatCode>0.0%</c:formatCode>
                <c:ptCount val="3"/>
                <c:pt idx="0">
                  <c:v>0.39552029568402991</c:v>
                </c:pt>
                <c:pt idx="1">
                  <c:v>0.38161834049330623</c:v>
                </c:pt>
                <c:pt idx="2">
                  <c:v>0.39740163899735326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SSaP02!$B$23:$C$23</c:f>
              <c:strCache>
                <c:ptCount val="1"/>
                <c:pt idx="0">
                  <c:v>% Pob. Derechohabiente ENESS*</c:v>
                </c:pt>
              </c:strCache>
            </c:strRef>
          </c:tx>
          <c:spPr>
            <a:ln w="0"/>
          </c:spPr>
          <c:marker>
            <c:symbol val="square"/>
            <c:size val="7"/>
          </c:marker>
          <c:dPt>
            <c:idx val="1"/>
            <c:marker>
              <c:symbol val="dot"/>
              <c:size val="7"/>
            </c:marker>
            <c:bubble3D val="0"/>
          </c:dPt>
          <c:dLbls>
            <c:dLbl>
              <c:idx val="1"/>
              <c:delete val="1"/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SSaP02!$D$20:$F$20</c:f>
              <c:numCache>
                <c:formatCode>General</c:formatCode>
                <c:ptCount val="3"/>
                <c:pt idx="0">
                  <c:v>2000</c:v>
                </c:pt>
                <c:pt idx="1">
                  <c:v>2005</c:v>
                </c:pt>
                <c:pt idx="2">
                  <c:v>2010</c:v>
                </c:pt>
              </c:numCache>
            </c:numRef>
          </c:cat>
          <c:val>
            <c:numRef>
              <c:f>SSaP02!$D$23:$F$23</c:f>
              <c:numCache>
                <c:formatCode>0.0%</c:formatCode>
                <c:ptCount val="3"/>
                <c:pt idx="0">
                  <c:v>0.41566118703941907</c:v>
                </c:pt>
                <c:pt idx="1">
                  <c:v>0</c:v>
                </c:pt>
                <c:pt idx="2">
                  <c:v>0.41892079976129748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292992"/>
        <c:axId val="46294528"/>
      </c:lineChart>
      <c:catAx>
        <c:axId val="4629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6294528"/>
        <c:crosses val="autoZero"/>
        <c:auto val="1"/>
        <c:lblAlgn val="ctr"/>
        <c:lblOffset val="100"/>
        <c:noMultiLvlLbl val="0"/>
      </c:catAx>
      <c:valAx>
        <c:axId val="46294528"/>
        <c:scaling>
          <c:orientation val="minMax"/>
        </c:scaling>
        <c:delete val="0"/>
        <c:axPos val="l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crossAx val="46292992"/>
        <c:crosses val="autoZero"/>
        <c:crossBetween val="between"/>
      </c:valAx>
      <c:valAx>
        <c:axId val="46458752"/>
        <c:scaling>
          <c:orientation val="minMax"/>
        </c:scaling>
        <c:delete val="0"/>
        <c:axPos val="r"/>
        <c:title>
          <c:tx>
            <c:rich>
              <a:bodyPr rot="-5400000" vert="horz"/>
              <a:lstStyle/>
              <a:p>
                <a:pPr>
                  <a:defRPr sz="800" b="0"/>
                </a:pPr>
                <a:r>
                  <a:rPr lang="es-MX" sz="800" b="0"/>
                  <a:t>Millones</a:t>
                </a:r>
                <a:r>
                  <a:rPr lang="es-MX" sz="800" b="0" baseline="0"/>
                  <a:t> de personas</a:t>
                </a:r>
                <a:endParaRPr lang="es-MX" sz="800" b="0"/>
              </a:p>
            </c:rich>
          </c:tx>
          <c:layout>
            <c:manualLayout>
              <c:xMode val="edge"/>
              <c:yMode val="edge"/>
              <c:x val="0.96697264725841725"/>
              <c:y val="0.2684126791843327"/>
            </c:manualLayout>
          </c:layout>
          <c:overlay val="0"/>
        </c:title>
        <c:numFmt formatCode="#,##0" sourceLinked="0"/>
        <c:majorTickMark val="out"/>
        <c:minorTickMark val="none"/>
        <c:tickLblPos val="nextTo"/>
        <c:crossAx val="47441408"/>
        <c:crosses val="max"/>
        <c:crossBetween val="between"/>
      </c:valAx>
      <c:catAx>
        <c:axId val="474414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6458752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800" b="1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/>
              <a:t>Proporción</a:t>
            </a:r>
            <a:r>
              <a:rPr lang="es-MX" sz="1400" baseline="0"/>
              <a:t> de la población de 14 años y más que cotiza a un régimen contributivo, 2009</a:t>
            </a:r>
            <a:endParaRPr lang="es-MX" sz="1400"/>
          </a:p>
        </c:rich>
      </c:tx>
      <c:layout>
        <c:manualLayout>
          <c:xMode val="edge"/>
          <c:yMode val="edge"/>
          <c:x val="0.11978444957659738"/>
          <c:y val="2.777777777777777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33881136315866062"/>
          <c:y val="0.25855679498396034"/>
          <c:w val="0.63034267328493587"/>
          <c:h val="0.69051727909011362"/>
        </c:manualLayout>
      </c:layout>
      <c:barChart>
        <c:barDir val="bar"/>
        <c:grouping val="clustered"/>
        <c:varyColors val="0"/>
        <c:ser>
          <c:idx val="0"/>
          <c:order val="0"/>
          <c:invertIfNegative val="0"/>
          <c:cat>
            <c:strRef>
              <c:f>SSaR03!$B$22:$B$27</c:f>
              <c:strCache>
                <c:ptCount val="6"/>
                <c:pt idx="0">
                  <c:v>% Pob.Tot 14+ que actualmente cotiza </c:v>
                </c:pt>
                <c:pt idx="1">
                  <c:v>% Pob Hom 14+ que actualmente cotiza</c:v>
                </c:pt>
                <c:pt idx="2">
                  <c:v>% Pob. Muj 14+ que actualmente cotiza</c:v>
                </c:pt>
                <c:pt idx="3">
                  <c:v>% Pob. 14 a 29 años act. cotiza</c:v>
                </c:pt>
                <c:pt idx="4">
                  <c:v>% Pob. 30 a 39 años act. cotiza</c:v>
                </c:pt>
                <c:pt idx="5">
                  <c:v>% Pob. 40 a 49 años act. cotiza</c:v>
                </c:pt>
              </c:strCache>
            </c:strRef>
          </c:cat>
          <c:val>
            <c:numRef>
              <c:f>SSaR03!$C$22:$C$27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spPr>
            <a:solidFill>
              <a:srgbClr val="92D050"/>
            </a:solidFill>
          </c:spPr>
          <c:invertIfNegative val="0"/>
          <c:cat>
            <c:strRef>
              <c:f>SSaR03!$B$22:$B$27</c:f>
              <c:strCache>
                <c:ptCount val="6"/>
                <c:pt idx="0">
                  <c:v>% Pob.Tot 14+ que actualmente cotiza </c:v>
                </c:pt>
                <c:pt idx="1">
                  <c:v>% Pob Hom 14+ que actualmente cotiza</c:v>
                </c:pt>
                <c:pt idx="2">
                  <c:v>% Pob. Muj 14+ que actualmente cotiza</c:v>
                </c:pt>
                <c:pt idx="3">
                  <c:v>% Pob. 14 a 29 años act. cotiza</c:v>
                </c:pt>
                <c:pt idx="4">
                  <c:v>% Pob. 30 a 39 años act. cotiza</c:v>
                </c:pt>
                <c:pt idx="5">
                  <c:v>% Pob. 40 a 49 años act. cotiza</c:v>
                </c:pt>
              </c:strCache>
            </c:strRef>
          </c:cat>
          <c:val>
            <c:numRef>
              <c:f>SSaR03!$D$22:$D$27</c:f>
              <c:numCache>
                <c:formatCode>0.0%</c:formatCode>
                <c:ptCount val="6"/>
                <c:pt idx="0">
                  <c:v>0.19751536547351714</c:v>
                </c:pt>
                <c:pt idx="1">
                  <c:v>0.25638074909437542</c:v>
                </c:pt>
                <c:pt idx="2">
                  <c:v>0.14423306798727248</c:v>
                </c:pt>
                <c:pt idx="3">
                  <c:v>0.1519025070911337</c:v>
                </c:pt>
                <c:pt idx="4">
                  <c:v>0.2870947155106664</c:v>
                </c:pt>
                <c:pt idx="5">
                  <c:v>0.28905335165831747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3705856"/>
        <c:axId val="43707392"/>
      </c:barChart>
      <c:catAx>
        <c:axId val="43705856"/>
        <c:scaling>
          <c:orientation val="maxMin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43707392"/>
        <c:crosses val="autoZero"/>
        <c:auto val="1"/>
        <c:lblAlgn val="ctr"/>
        <c:lblOffset val="100"/>
        <c:noMultiLvlLbl val="0"/>
      </c:catAx>
      <c:valAx>
        <c:axId val="43707392"/>
        <c:scaling>
          <c:orientation val="minMax"/>
          <c:max val="0.30000000000000004"/>
        </c:scaling>
        <c:delete val="0"/>
        <c:axPos val="t"/>
        <c:majorGridlines/>
        <c:numFmt formatCode="0%" sourceLinked="0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900"/>
            </a:pPr>
            <a:endParaRPr lang="es-MX"/>
          </a:p>
        </c:txPr>
        <c:crossAx val="4370585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/>
            </a:pPr>
            <a:r>
              <a:rPr lang="es-MX" sz="1400"/>
              <a:t>Población</a:t>
            </a:r>
            <a:r>
              <a:rPr lang="es-MX" sz="1400" baseline="0"/>
              <a:t> pensionada según tipo de pensión y porcentajes de pensionados directos por sexo, respecto a la población normativa</a:t>
            </a:r>
            <a:endParaRPr lang="es-MX" sz="140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SSdR01!$B$21:$C$21</c:f>
              <c:strCache>
                <c:ptCount val="1"/>
                <c:pt idx="0">
                  <c:v>Total Pob. Pensionada -millones pers- (2)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6941973739940702E-3"/>
                  <c:y val="0.1738620458702204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SSdR01!$D$20:$E$20</c:f>
              <c:numCache>
                <c:formatCode>General</c:formatCode>
                <c:ptCount val="2"/>
                <c:pt idx="0">
                  <c:v>2004</c:v>
                </c:pt>
                <c:pt idx="1">
                  <c:v>2009</c:v>
                </c:pt>
              </c:numCache>
            </c:numRef>
          </c:cat>
          <c:val>
            <c:numRef>
              <c:f>SSdR01!$D$21:$E$21</c:f>
              <c:numCache>
                <c:formatCode>_(* #,##0.00_);_(* \(#,##0.00\);_(* "-"??_);_(@_)</c:formatCode>
                <c:ptCount val="2"/>
                <c:pt idx="0">
                  <c:v>2.9971809999999999</c:v>
                </c:pt>
                <c:pt idx="1">
                  <c:v>3.6193010000000001</c:v>
                </c:pt>
              </c:numCache>
            </c:numRef>
          </c:val>
        </c:ser>
        <c:ser>
          <c:idx val="1"/>
          <c:order val="1"/>
          <c:tx>
            <c:strRef>
              <c:f>SSdR01!$B$22:$C$22</c:f>
              <c:strCache>
                <c:ptCount val="1"/>
                <c:pt idx="0">
                  <c:v>Tot. Pob. 65 años y más, con pensión directa (1)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SSdR01!$D$20:$E$20</c:f>
              <c:numCache>
                <c:formatCode>General</c:formatCode>
                <c:ptCount val="2"/>
                <c:pt idx="0">
                  <c:v>2004</c:v>
                </c:pt>
                <c:pt idx="1">
                  <c:v>2009</c:v>
                </c:pt>
              </c:numCache>
            </c:numRef>
          </c:cat>
          <c:val>
            <c:numRef>
              <c:f>SSdR01!$D$22:$E$22</c:f>
              <c:numCache>
                <c:formatCode>_(* #,##0.00_);_(* \(#,##0.00\);_(* "-"??_);_(@_)</c:formatCode>
                <c:ptCount val="2"/>
                <c:pt idx="0">
                  <c:v>1.056729</c:v>
                </c:pt>
                <c:pt idx="1">
                  <c:v>1.2155149999999999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7535232"/>
        <c:axId val="47537536"/>
      </c:barChart>
      <c:lineChart>
        <c:grouping val="standard"/>
        <c:varyColors val="0"/>
        <c:ser>
          <c:idx val="2"/>
          <c:order val="2"/>
          <c:tx>
            <c:strRef>
              <c:f>SSdR01!$B$23:$C$23</c:f>
              <c:strCache>
                <c:ptCount val="1"/>
                <c:pt idx="0">
                  <c:v>% Pob. 65 años y más, con pensión directa</c:v>
                </c:pt>
              </c:strCache>
            </c:strRef>
          </c:tx>
          <c:spPr>
            <a:ln w="41275">
              <a:solidFill>
                <a:schemeClr val="tx1"/>
              </a:solidFill>
            </a:ln>
          </c:spPr>
          <c:marker>
            <c:spPr>
              <a:solidFill>
                <a:schemeClr val="tx1"/>
              </a:solidFill>
              <a:ln>
                <a:noFill/>
              </a:ln>
            </c:spPr>
          </c:marker>
          <c:dLbls>
            <c:txPr>
              <a:bodyPr/>
              <a:lstStyle/>
              <a:p>
                <a:pPr>
                  <a:defRPr b="1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SSdR01!$D$20:$E$20</c:f>
              <c:numCache>
                <c:formatCode>General</c:formatCode>
                <c:ptCount val="2"/>
                <c:pt idx="0">
                  <c:v>2004</c:v>
                </c:pt>
                <c:pt idx="1">
                  <c:v>2009</c:v>
                </c:pt>
              </c:numCache>
            </c:numRef>
          </c:cat>
          <c:val>
            <c:numRef>
              <c:f>SSdR01!$D$23:$E$23</c:f>
              <c:numCache>
                <c:formatCode>0.0%</c:formatCode>
                <c:ptCount val="2"/>
                <c:pt idx="0">
                  <c:v>0.179239095202403</c:v>
                </c:pt>
                <c:pt idx="1">
                  <c:v>0.22567566955840374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SSdR01!$B$24:$C$24</c:f>
              <c:strCache>
                <c:ptCount val="1"/>
                <c:pt idx="0">
                  <c:v>% Pob. 65+ Hombres, con pensión directa</c:v>
                </c:pt>
              </c:strCache>
            </c:strRef>
          </c:tx>
          <c:cat>
            <c:numRef>
              <c:f>SSdR01!$D$20:$E$20</c:f>
              <c:numCache>
                <c:formatCode>General</c:formatCode>
                <c:ptCount val="2"/>
                <c:pt idx="0">
                  <c:v>2004</c:v>
                </c:pt>
                <c:pt idx="1">
                  <c:v>2009</c:v>
                </c:pt>
              </c:numCache>
            </c:numRef>
          </c:cat>
          <c:val>
            <c:numRef>
              <c:f>SSdR01!$D$24:$E$24</c:f>
              <c:numCache>
                <c:formatCode>0.0%</c:formatCode>
                <c:ptCount val="2"/>
                <c:pt idx="0">
                  <c:v>0.30842856618017495</c:v>
                </c:pt>
                <c:pt idx="1">
                  <c:v>0.38438599403900736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SSdR01!$B$25:$C$25</c:f>
              <c:strCache>
                <c:ptCount val="1"/>
                <c:pt idx="0">
                  <c:v>% Pob. 65+ Mujeres, con pensión directa</c:v>
                </c:pt>
              </c:strCache>
            </c:strRef>
          </c:tx>
          <c:cat>
            <c:numRef>
              <c:f>SSdR01!$D$20:$E$20</c:f>
              <c:numCache>
                <c:formatCode>General</c:formatCode>
                <c:ptCount val="2"/>
                <c:pt idx="0">
                  <c:v>2004</c:v>
                </c:pt>
                <c:pt idx="1">
                  <c:v>2009</c:v>
                </c:pt>
              </c:numCache>
            </c:numRef>
          </c:cat>
          <c:val>
            <c:numRef>
              <c:f>SSdR01!$D$25:$E$25</c:f>
              <c:numCache>
                <c:formatCode>0.0%</c:formatCode>
                <c:ptCount val="2"/>
                <c:pt idx="0">
                  <c:v>6.6364532019704436E-2</c:v>
                </c:pt>
                <c:pt idx="1">
                  <c:v>8.9514442574258501E-2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809280"/>
        <c:axId val="47688704"/>
      </c:lineChart>
      <c:catAx>
        <c:axId val="47535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47537536"/>
        <c:crosses val="autoZero"/>
        <c:auto val="1"/>
        <c:lblAlgn val="ctr"/>
        <c:lblOffset val="100"/>
        <c:noMultiLvlLbl val="0"/>
      </c:catAx>
      <c:valAx>
        <c:axId val="475375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s-MX" b="0"/>
                  <a:t>Millones</a:t>
                </a:r>
                <a:r>
                  <a:rPr lang="es-MX" b="0" baseline="0"/>
                  <a:t> de personas</a:t>
                </a:r>
                <a:endParaRPr lang="es-MX" b="0"/>
              </a:p>
            </c:rich>
          </c:tx>
          <c:layout/>
          <c:overlay val="0"/>
        </c:title>
        <c:numFmt formatCode="_(* #,##0.00_);_(* \(#,##0.00\);_(* &quot;-&quot;??_);_(@_)" sourceLinked="1"/>
        <c:majorTickMark val="none"/>
        <c:minorTickMark val="none"/>
        <c:tickLblPos val="nextTo"/>
        <c:spPr>
          <a:ln w="9525">
            <a:noFill/>
          </a:ln>
        </c:spPr>
        <c:crossAx val="47535232"/>
        <c:crosses val="autoZero"/>
        <c:crossBetween val="between"/>
      </c:valAx>
      <c:valAx>
        <c:axId val="4768870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crossAx val="47809280"/>
        <c:crosses val="max"/>
        <c:crossBetween val="between"/>
      </c:valAx>
      <c:catAx>
        <c:axId val="4780928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7688704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MX"/>
        </a:p>
      </c:txPr>
    </c:legend>
    <c:plotVisOnly val="1"/>
    <c:dispBlanksAs val="gap"/>
    <c:showDLblsOverMax val="0"/>
  </c:chart>
  <c:externalData r:id="rId1">
    <c:autoUpdate val="0"/>
  </c:externalData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4C795C9-8E4E-46AC-8E83-F745AA9C3003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75828981-A265-4E77-8C74-7238546DDDB9}">
      <dgm:prSet custT="1"/>
      <dgm:spPr/>
      <dgm:t>
        <a:bodyPr/>
        <a:lstStyle/>
        <a:p>
          <a:r>
            <a:rPr lang="es-MX" sz="2000" dirty="0" smtClean="0"/>
            <a:t>11 </a:t>
          </a:r>
          <a:r>
            <a:rPr lang="es-MX" sz="2000" dirty="0" err="1" smtClean="0"/>
            <a:t>ind</a:t>
          </a:r>
          <a:r>
            <a:rPr lang="es-MX" sz="2000" dirty="0" smtClean="0"/>
            <a:t>. de resultado</a:t>
          </a:r>
          <a:endParaRPr lang="es-MX" sz="2000" dirty="0"/>
        </a:p>
      </dgm:t>
    </dgm:pt>
    <dgm:pt modelId="{12352AF7-8C4E-4928-830A-81AD1A89CE3B}">
      <dgm:prSet custT="1"/>
      <dgm:spPr/>
      <dgm:t>
        <a:bodyPr/>
        <a:lstStyle/>
        <a:p>
          <a:r>
            <a:rPr lang="es-MX" sz="2000" dirty="0" smtClean="0"/>
            <a:t>17 </a:t>
          </a:r>
          <a:r>
            <a:rPr lang="es-MX" sz="2000" dirty="0" err="1" smtClean="0"/>
            <a:t>ind</a:t>
          </a:r>
          <a:r>
            <a:rPr lang="es-MX" sz="2000" dirty="0" smtClean="0"/>
            <a:t>. de proceso</a:t>
          </a:r>
          <a:endParaRPr lang="es-MX" sz="2000" dirty="0"/>
        </a:p>
      </dgm:t>
    </dgm:pt>
    <dgm:pt modelId="{330AE7DF-92A0-4524-8B52-AC79CB3A7454}">
      <dgm:prSet phldrT="[Texto]" custT="1"/>
      <dgm:spPr/>
      <dgm:t>
        <a:bodyPr/>
        <a:lstStyle/>
        <a:p>
          <a:r>
            <a:rPr lang="es-MX" sz="2000" dirty="0" smtClean="0"/>
            <a:t>36 </a:t>
          </a:r>
          <a:r>
            <a:rPr lang="es-MX" sz="2000" dirty="0" err="1" smtClean="0"/>
            <a:t>ind</a:t>
          </a:r>
          <a:r>
            <a:rPr lang="es-MX" sz="2000" dirty="0" smtClean="0"/>
            <a:t>. estructurales</a:t>
          </a:r>
          <a:endParaRPr lang="es-MX" sz="2000" dirty="0"/>
        </a:p>
      </dgm:t>
    </dgm:pt>
    <dgm:pt modelId="{5F4A1209-6B5A-44F4-99EA-E539CB36055A}">
      <dgm:prSet phldrT="[Texto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MX" dirty="0" smtClean="0"/>
            <a:t>Seguridad Social</a:t>
          </a:r>
          <a:endParaRPr lang="es-MX" dirty="0"/>
        </a:p>
      </dgm:t>
    </dgm:pt>
    <dgm:pt modelId="{509910BA-20EA-4692-9F37-516F700A4C96}" type="sibTrans" cxnId="{EA4F1CC1-F700-4F4A-8A1D-B9572C8FA1EB}">
      <dgm:prSet/>
      <dgm:spPr/>
      <dgm:t>
        <a:bodyPr/>
        <a:lstStyle/>
        <a:p>
          <a:endParaRPr lang="es-MX"/>
        </a:p>
      </dgm:t>
    </dgm:pt>
    <dgm:pt modelId="{4D231495-C1AA-462F-BC07-7B3DC659B25E}" type="parTrans" cxnId="{EA4F1CC1-F700-4F4A-8A1D-B9572C8FA1EB}">
      <dgm:prSet/>
      <dgm:spPr/>
      <dgm:t>
        <a:bodyPr/>
        <a:lstStyle/>
        <a:p>
          <a:endParaRPr lang="es-MX"/>
        </a:p>
      </dgm:t>
    </dgm:pt>
    <dgm:pt modelId="{51FAECAF-096A-41EE-9AE5-45CF1767F8A5}" type="sibTrans" cxnId="{BF3D08FD-550D-4CE7-888D-C566653A2550}">
      <dgm:prSet/>
      <dgm:spPr/>
      <dgm:t>
        <a:bodyPr/>
        <a:lstStyle/>
        <a:p>
          <a:endParaRPr lang="es-MX"/>
        </a:p>
      </dgm:t>
    </dgm:pt>
    <dgm:pt modelId="{78947A8F-6C16-4C3B-BC1A-C4CA9B922DA8}" type="parTrans" cxnId="{BF3D08FD-550D-4CE7-888D-C566653A2550}">
      <dgm:prSet/>
      <dgm:spPr/>
      <dgm:t>
        <a:bodyPr/>
        <a:lstStyle/>
        <a:p>
          <a:endParaRPr lang="es-MX"/>
        </a:p>
      </dgm:t>
    </dgm:pt>
    <dgm:pt modelId="{6A3B3F1A-C785-4CB8-BD9B-FBC7D4CD5647}" type="sibTrans" cxnId="{AC1DE173-2037-47E5-AE72-8849108A7432}">
      <dgm:prSet/>
      <dgm:spPr/>
      <dgm:t>
        <a:bodyPr/>
        <a:lstStyle/>
        <a:p>
          <a:endParaRPr lang="es-MX"/>
        </a:p>
      </dgm:t>
    </dgm:pt>
    <dgm:pt modelId="{45FA096B-240D-42EB-99F8-D06ACDC3D660}" type="parTrans" cxnId="{AC1DE173-2037-47E5-AE72-8849108A7432}">
      <dgm:prSet/>
      <dgm:spPr/>
      <dgm:t>
        <a:bodyPr/>
        <a:lstStyle/>
        <a:p>
          <a:endParaRPr lang="es-MX"/>
        </a:p>
      </dgm:t>
    </dgm:pt>
    <dgm:pt modelId="{77DC05DC-072F-4944-81B0-F661ACD15A74}" type="sibTrans" cxnId="{A4ADF01A-7FD1-41F0-99C9-A474A6D0DDBC}">
      <dgm:prSet/>
      <dgm:spPr/>
      <dgm:t>
        <a:bodyPr/>
        <a:lstStyle/>
        <a:p>
          <a:endParaRPr lang="es-MX"/>
        </a:p>
      </dgm:t>
    </dgm:pt>
    <dgm:pt modelId="{911BC185-EDE5-4A9A-BD7B-3E3EF03126D4}" type="parTrans" cxnId="{A4ADF01A-7FD1-41F0-99C9-A474A6D0DDBC}">
      <dgm:prSet/>
      <dgm:spPr/>
      <dgm:t>
        <a:bodyPr/>
        <a:lstStyle/>
        <a:p>
          <a:endParaRPr lang="es-MX"/>
        </a:p>
      </dgm:t>
    </dgm:pt>
    <dgm:pt modelId="{543F4A5A-DC61-4B52-8D9F-F9AB76597D75}">
      <dgm:prSet custT="1"/>
      <dgm:spPr/>
      <dgm:t>
        <a:bodyPr/>
        <a:lstStyle/>
        <a:p>
          <a:r>
            <a:rPr lang="es-MX" sz="2000" dirty="0" smtClean="0"/>
            <a:t>20 </a:t>
          </a:r>
          <a:r>
            <a:rPr lang="es-MX" sz="2000" dirty="0" err="1" smtClean="0"/>
            <a:t>ind</a:t>
          </a:r>
          <a:r>
            <a:rPr lang="es-MX" sz="2000" dirty="0" smtClean="0"/>
            <a:t>. de resultado</a:t>
          </a:r>
          <a:endParaRPr lang="es-MX" sz="2000" dirty="0"/>
        </a:p>
      </dgm:t>
    </dgm:pt>
    <dgm:pt modelId="{5D0790AB-BE77-42DF-9A06-672BFDA9DA58}">
      <dgm:prSet custT="1"/>
      <dgm:spPr/>
      <dgm:t>
        <a:bodyPr/>
        <a:lstStyle/>
        <a:p>
          <a:r>
            <a:rPr lang="es-MX" sz="2000" dirty="0" smtClean="0"/>
            <a:t>29 </a:t>
          </a:r>
          <a:r>
            <a:rPr lang="es-MX" sz="2000" dirty="0" err="1" smtClean="0"/>
            <a:t>ind</a:t>
          </a:r>
          <a:r>
            <a:rPr lang="es-MX" sz="2000" dirty="0" smtClean="0"/>
            <a:t>. de proceso</a:t>
          </a:r>
          <a:endParaRPr lang="es-MX" sz="2000" dirty="0"/>
        </a:p>
      </dgm:t>
    </dgm:pt>
    <dgm:pt modelId="{B0F6C10B-3D36-426C-827A-A26A3C6BBEEF}">
      <dgm:prSet phldrT="[Texto]" custT="1"/>
      <dgm:spPr/>
      <dgm:t>
        <a:bodyPr/>
        <a:lstStyle/>
        <a:p>
          <a:r>
            <a:rPr lang="es-MX" sz="2000" dirty="0" smtClean="0"/>
            <a:t>30 </a:t>
          </a:r>
          <a:r>
            <a:rPr lang="es-MX" sz="2000" dirty="0" err="1" smtClean="0"/>
            <a:t>ind</a:t>
          </a:r>
          <a:r>
            <a:rPr lang="es-MX" sz="2000" dirty="0" smtClean="0"/>
            <a:t>. estructurales</a:t>
          </a:r>
          <a:endParaRPr lang="es-MX" sz="2000" dirty="0"/>
        </a:p>
      </dgm:t>
    </dgm:pt>
    <dgm:pt modelId="{EBDA0687-7848-4CAB-8DD5-E17476E4D03D}">
      <dgm:prSet phldrT="[Texto]"/>
      <dgm:spPr>
        <a:solidFill>
          <a:srgbClr val="00B0F0"/>
        </a:solidFill>
      </dgm:spPr>
      <dgm:t>
        <a:bodyPr/>
        <a:lstStyle/>
        <a:p>
          <a:r>
            <a:rPr lang="es-MX" dirty="0" smtClean="0"/>
            <a:t>Educación</a:t>
          </a:r>
          <a:endParaRPr lang="es-MX" dirty="0"/>
        </a:p>
      </dgm:t>
    </dgm:pt>
    <dgm:pt modelId="{3F898FD0-191F-4353-AEA4-13F64869F2D0}" type="sibTrans" cxnId="{993FC7A9-E105-406C-BEE4-24E438573152}">
      <dgm:prSet/>
      <dgm:spPr/>
      <dgm:t>
        <a:bodyPr/>
        <a:lstStyle/>
        <a:p>
          <a:endParaRPr lang="es-MX"/>
        </a:p>
      </dgm:t>
    </dgm:pt>
    <dgm:pt modelId="{BAC99E92-0BE0-4FA1-A6EE-5205554935DA}" type="parTrans" cxnId="{993FC7A9-E105-406C-BEE4-24E438573152}">
      <dgm:prSet/>
      <dgm:spPr/>
      <dgm:t>
        <a:bodyPr/>
        <a:lstStyle/>
        <a:p>
          <a:endParaRPr lang="es-MX"/>
        </a:p>
      </dgm:t>
    </dgm:pt>
    <dgm:pt modelId="{F7889B59-D171-41B4-BCA0-0592FE589ABE}" type="sibTrans" cxnId="{3A3A19D5-1727-4E38-AB62-F005A8A8A4AD}">
      <dgm:prSet/>
      <dgm:spPr/>
      <dgm:t>
        <a:bodyPr/>
        <a:lstStyle/>
        <a:p>
          <a:endParaRPr lang="es-MX"/>
        </a:p>
      </dgm:t>
    </dgm:pt>
    <dgm:pt modelId="{8BD915C4-6590-434C-AD59-B3059902EECE}" type="parTrans" cxnId="{3A3A19D5-1727-4E38-AB62-F005A8A8A4AD}">
      <dgm:prSet/>
      <dgm:spPr/>
      <dgm:t>
        <a:bodyPr/>
        <a:lstStyle/>
        <a:p>
          <a:endParaRPr lang="es-MX"/>
        </a:p>
      </dgm:t>
    </dgm:pt>
    <dgm:pt modelId="{609FD6CE-698D-4615-9BAD-5F2182728BBA}" type="sibTrans" cxnId="{11591F36-868A-458A-814F-F33FE93AB200}">
      <dgm:prSet/>
      <dgm:spPr/>
      <dgm:t>
        <a:bodyPr/>
        <a:lstStyle/>
        <a:p>
          <a:endParaRPr lang="es-MX"/>
        </a:p>
      </dgm:t>
    </dgm:pt>
    <dgm:pt modelId="{035040CC-D8A1-4DD0-8653-8B2D211CEDED}" type="parTrans" cxnId="{11591F36-868A-458A-814F-F33FE93AB200}">
      <dgm:prSet/>
      <dgm:spPr/>
      <dgm:t>
        <a:bodyPr/>
        <a:lstStyle/>
        <a:p>
          <a:endParaRPr lang="es-MX"/>
        </a:p>
      </dgm:t>
    </dgm:pt>
    <dgm:pt modelId="{1C08F905-B5AB-469A-97BF-19BAE45C482D}" type="sibTrans" cxnId="{9AAA60D1-B720-44AC-9DD0-9DE1EAA2E353}">
      <dgm:prSet/>
      <dgm:spPr/>
      <dgm:t>
        <a:bodyPr/>
        <a:lstStyle/>
        <a:p>
          <a:endParaRPr lang="es-MX"/>
        </a:p>
      </dgm:t>
    </dgm:pt>
    <dgm:pt modelId="{77630CE0-DF75-4FF3-9F7A-8890591B430D}" type="parTrans" cxnId="{9AAA60D1-B720-44AC-9DD0-9DE1EAA2E353}">
      <dgm:prSet/>
      <dgm:spPr/>
      <dgm:t>
        <a:bodyPr/>
        <a:lstStyle/>
        <a:p>
          <a:endParaRPr lang="es-MX"/>
        </a:p>
      </dgm:t>
    </dgm:pt>
    <dgm:pt modelId="{4B295920-4632-4530-B448-C68AC6B48030}">
      <dgm:prSet phldrT="[Texto]" custT="1"/>
      <dgm:spPr/>
      <dgm:t>
        <a:bodyPr/>
        <a:lstStyle/>
        <a:p>
          <a:r>
            <a:rPr lang="es-MX" sz="2000" dirty="0" smtClean="0"/>
            <a:t>19 </a:t>
          </a:r>
          <a:r>
            <a:rPr lang="es-MX" sz="2000" dirty="0" err="1" smtClean="0"/>
            <a:t>ind</a:t>
          </a:r>
          <a:r>
            <a:rPr lang="es-MX" sz="2000" dirty="0" smtClean="0"/>
            <a:t>. de resultado</a:t>
          </a:r>
          <a:endParaRPr lang="es-MX" sz="2000" dirty="0"/>
        </a:p>
      </dgm:t>
    </dgm:pt>
    <dgm:pt modelId="{EB2541F4-92F2-4F3A-BBAC-05B6C7833EB3}">
      <dgm:prSet phldrT="[Texto]" custT="1"/>
      <dgm:spPr/>
      <dgm:t>
        <a:bodyPr/>
        <a:lstStyle/>
        <a:p>
          <a:r>
            <a:rPr lang="es-MX" sz="2000" dirty="0" smtClean="0"/>
            <a:t>26 </a:t>
          </a:r>
          <a:r>
            <a:rPr lang="es-MX" sz="2000" dirty="0" err="1" smtClean="0"/>
            <a:t>ind</a:t>
          </a:r>
          <a:r>
            <a:rPr lang="es-MX" sz="2000" dirty="0" smtClean="0"/>
            <a:t>. de proceso</a:t>
          </a:r>
          <a:endParaRPr lang="es-MX" sz="2000" dirty="0"/>
        </a:p>
      </dgm:t>
    </dgm:pt>
    <dgm:pt modelId="{4ABF5CBD-17BE-4353-92F0-15BC14700A16}">
      <dgm:prSet phldrT="[Texto]" custT="1"/>
      <dgm:spPr/>
      <dgm:t>
        <a:bodyPr/>
        <a:lstStyle/>
        <a:p>
          <a:r>
            <a:rPr lang="es-MX" sz="2000" dirty="0" smtClean="0"/>
            <a:t>33 </a:t>
          </a:r>
          <a:r>
            <a:rPr lang="es-MX" sz="2000" dirty="0" err="1" smtClean="0"/>
            <a:t>ind</a:t>
          </a:r>
          <a:r>
            <a:rPr lang="es-MX" sz="2000" dirty="0" smtClean="0"/>
            <a:t>. estructurales</a:t>
          </a:r>
          <a:endParaRPr lang="es-MX" sz="2000" dirty="0"/>
        </a:p>
      </dgm:t>
    </dgm:pt>
    <dgm:pt modelId="{1FF099AA-28C3-468B-88BD-E3F7464626D7}">
      <dgm:prSet phldrT="[Texto]"/>
      <dgm:spPr>
        <a:solidFill>
          <a:srgbClr val="7030A0"/>
        </a:solidFill>
      </dgm:spPr>
      <dgm:t>
        <a:bodyPr/>
        <a:lstStyle/>
        <a:p>
          <a:r>
            <a:rPr lang="es-MX" dirty="0" smtClean="0"/>
            <a:t>Salud</a:t>
          </a:r>
          <a:endParaRPr lang="es-MX" dirty="0"/>
        </a:p>
      </dgm:t>
    </dgm:pt>
    <dgm:pt modelId="{786439F1-1A6B-4CF0-92B5-79D09FE2F9DD}" type="sibTrans" cxnId="{C37D14C8-0EAA-424F-B863-F22368383356}">
      <dgm:prSet/>
      <dgm:spPr/>
      <dgm:t>
        <a:bodyPr/>
        <a:lstStyle/>
        <a:p>
          <a:endParaRPr lang="es-MX"/>
        </a:p>
      </dgm:t>
    </dgm:pt>
    <dgm:pt modelId="{8B5A9544-F4F0-4E31-9612-68AF94E495B6}" type="parTrans" cxnId="{C37D14C8-0EAA-424F-B863-F22368383356}">
      <dgm:prSet/>
      <dgm:spPr/>
      <dgm:t>
        <a:bodyPr/>
        <a:lstStyle/>
        <a:p>
          <a:endParaRPr lang="es-MX"/>
        </a:p>
      </dgm:t>
    </dgm:pt>
    <dgm:pt modelId="{74DABA12-2EC0-46F8-B0C0-08461247BFF5}" type="sibTrans" cxnId="{DAFFDB7C-126D-4843-BF0D-8E7F10FDA27B}">
      <dgm:prSet/>
      <dgm:spPr/>
      <dgm:t>
        <a:bodyPr/>
        <a:lstStyle/>
        <a:p>
          <a:endParaRPr lang="es-MX"/>
        </a:p>
      </dgm:t>
    </dgm:pt>
    <dgm:pt modelId="{9F29DC60-7704-4FFB-BE99-758BAB0304EF}" type="parTrans" cxnId="{DAFFDB7C-126D-4843-BF0D-8E7F10FDA27B}">
      <dgm:prSet/>
      <dgm:spPr/>
      <dgm:t>
        <a:bodyPr/>
        <a:lstStyle/>
        <a:p>
          <a:endParaRPr lang="es-MX"/>
        </a:p>
      </dgm:t>
    </dgm:pt>
    <dgm:pt modelId="{85A341E8-2778-4238-A0F2-31C255337BF6}" type="sibTrans" cxnId="{D2FF3B6C-82AA-485C-AAF0-34C52599E847}">
      <dgm:prSet/>
      <dgm:spPr/>
      <dgm:t>
        <a:bodyPr/>
        <a:lstStyle/>
        <a:p>
          <a:endParaRPr lang="es-MX"/>
        </a:p>
      </dgm:t>
    </dgm:pt>
    <dgm:pt modelId="{785328A0-F077-4F21-884C-38554A3A6FB4}" type="parTrans" cxnId="{D2FF3B6C-82AA-485C-AAF0-34C52599E847}">
      <dgm:prSet/>
      <dgm:spPr/>
      <dgm:t>
        <a:bodyPr/>
        <a:lstStyle/>
        <a:p>
          <a:endParaRPr lang="es-MX"/>
        </a:p>
      </dgm:t>
    </dgm:pt>
    <dgm:pt modelId="{CB85BD06-7778-4411-B5E7-47CC541857E0}" type="sibTrans" cxnId="{31F8974A-4D03-4F1F-B83C-4CFC90DC0197}">
      <dgm:prSet/>
      <dgm:spPr/>
      <dgm:t>
        <a:bodyPr/>
        <a:lstStyle/>
        <a:p>
          <a:endParaRPr lang="es-MX"/>
        </a:p>
      </dgm:t>
    </dgm:pt>
    <dgm:pt modelId="{099C8A6C-94DC-4AF5-81DB-39FBE1CA5496}" type="parTrans" cxnId="{31F8974A-4D03-4F1F-B83C-4CFC90DC0197}">
      <dgm:prSet/>
      <dgm:spPr/>
      <dgm:t>
        <a:bodyPr/>
        <a:lstStyle/>
        <a:p>
          <a:endParaRPr lang="es-MX"/>
        </a:p>
      </dgm:t>
    </dgm:pt>
    <dgm:pt modelId="{55FB7E67-C975-4851-99F7-6E89EF349530}" type="pres">
      <dgm:prSet presAssocID="{44C795C9-8E4E-46AC-8E83-F745AA9C300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D7C9CC1D-15D8-4695-8A0C-FD1661D1BC89}" type="pres">
      <dgm:prSet presAssocID="{1FF099AA-28C3-468B-88BD-E3F7464626D7}" presName="linNode" presStyleCnt="0"/>
      <dgm:spPr/>
    </dgm:pt>
    <dgm:pt modelId="{A46BD963-F681-40A6-A032-240CE82BC2A7}" type="pres">
      <dgm:prSet presAssocID="{1FF099AA-28C3-468B-88BD-E3F7464626D7}" presName="parentText" presStyleLbl="node1" presStyleIdx="0" presStyleCnt="3" custScaleY="32152" custLinFactNeighborY="-1125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0FF4C3E-A40A-46EA-AF1D-3230E642F98A}" type="pres">
      <dgm:prSet presAssocID="{1FF099AA-28C3-468B-88BD-E3F7464626D7}" presName="descendantText" presStyleLbl="alignAccFollowNode1" presStyleIdx="0" presStyleCnt="3" custScaleY="36327" custLinFactNeighborX="-568" custLinFactNeighborY="66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A91DBB-A01F-4CC7-A7FC-BB8114D405CC}" type="pres">
      <dgm:prSet presAssocID="{786439F1-1A6B-4CF0-92B5-79D09FE2F9DD}" presName="sp" presStyleCnt="0"/>
      <dgm:spPr/>
    </dgm:pt>
    <dgm:pt modelId="{6869AD6E-1CEE-48EF-97B0-BE39552A7CEC}" type="pres">
      <dgm:prSet presAssocID="{EBDA0687-7848-4CAB-8DD5-E17476E4D03D}" presName="linNode" presStyleCnt="0"/>
      <dgm:spPr/>
    </dgm:pt>
    <dgm:pt modelId="{E5B6CDE1-4710-445A-B438-22E4004EC77A}" type="pres">
      <dgm:prSet presAssocID="{EBDA0687-7848-4CAB-8DD5-E17476E4D03D}" presName="parentText" presStyleLbl="node1" presStyleIdx="1" presStyleCnt="3" custScaleY="34724" custLinFactNeighborY="-4460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FCA006-665A-4FF7-AD9A-556395857525}" type="pres">
      <dgm:prSet presAssocID="{EBDA0687-7848-4CAB-8DD5-E17476E4D03D}" presName="descendantText" presStyleLbl="alignAccFollowNode1" presStyleIdx="1" presStyleCnt="3" custScaleY="37288" custLinFactNeighborX="-1400" custLinFactNeighborY="-5226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3389C48-C301-4CAA-AEA1-32C2471906F0}" type="pres">
      <dgm:prSet presAssocID="{3F898FD0-191F-4353-AEA4-13F64869F2D0}" presName="sp" presStyleCnt="0"/>
      <dgm:spPr/>
    </dgm:pt>
    <dgm:pt modelId="{F8ABC7C7-334E-4FC7-979F-C28E45DD65A3}" type="pres">
      <dgm:prSet presAssocID="{5F4A1209-6B5A-44F4-99EA-E539CB36055A}" presName="linNode" presStyleCnt="0"/>
      <dgm:spPr/>
    </dgm:pt>
    <dgm:pt modelId="{22103ACF-3B00-46E5-BD56-7CE3A95840B2}" type="pres">
      <dgm:prSet presAssocID="{5F4A1209-6B5A-44F4-99EA-E539CB36055A}" presName="parentText" presStyleLbl="node1" presStyleIdx="2" presStyleCnt="3" custScaleX="98986" custScaleY="35686" custLinFactNeighborX="279" custLinFactNeighborY="-857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2BEB68D-4834-43D3-A710-8ED88DC52EC1}" type="pres">
      <dgm:prSet presAssocID="{5F4A1209-6B5A-44F4-99EA-E539CB36055A}" presName="descendantText" presStyleLbl="alignAccFollowNode1" presStyleIdx="2" presStyleCnt="3" custScaleX="100073" custScaleY="37834" custLinFactNeighborX="5832" custLinFactNeighborY="-1002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A4F1CC1-F700-4F4A-8A1D-B9572C8FA1EB}" srcId="{44C795C9-8E4E-46AC-8E83-F745AA9C3003}" destId="{5F4A1209-6B5A-44F4-99EA-E539CB36055A}" srcOrd="2" destOrd="0" parTransId="{4D231495-C1AA-462F-BC07-7B3DC659B25E}" sibTransId="{509910BA-20EA-4692-9F37-516F700A4C96}"/>
    <dgm:cxn modelId="{A4ADF01A-7FD1-41F0-99C9-A474A6D0DDBC}" srcId="{5F4A1209-6B5A-44F4-99EA-E539CB36055A}" destId="{330AE7DF-92A0-4524-8B52-AC79CB3A7454}" srcOrd="0" destOrd="0" parTransId="{911BC185-EDE5-4A9A-BD7B-3E3EF03126D4}" sibTransId="{77DC05DC-072F-4944-81B0-F661ACD15A74}"/>
    <dgm:cxn modelId="{993FC7A9-E105-406C-BEE4-24E438573152}" srcId="{44C795C9-8E4E-46AC-8E83-F745AA9C3003}" destId="{EBDA0687-7848-4CAB-8DD5-E17476E4D03D}" srcOrd="1" destOrd="0" parTransId="{BAC99E92-0BE0-4FA1-A6EE-5205554935DA}" sibTransId="{3F898FD0-191F-4353-AEA4-13F64869F2D0}"/>
    <dgm:cxn modelId="{C37D14C8-0EAA-424F-B863-F22368383356}" srcId="{44C795C9-8E4E-46AC-8E83-F745AA9C3003}" destId="{1FF099AA-28C3-468B-88BD-E3F7464626D7}" srcOrd="0" destOrd="0" parTransId="{8B5A9544-F4F0-4E31-9612-68AF94E495B6}" sibTransId="{786439F1-1A6B-4CF0-92B5-79D09FE2F9DD}"/>
    <dgm:cxn modelId="{BDDBC27D-C47A-40DE-A49D-A35D4B528740}" type="presOf" srcId="{330AE7DF-92A0-4524-8B52-AC79CB3A7454}" destId="{C2BEB68D-4834-43D3-A710-8ED88DC52EC1}" srcOrd="0" destOrd="0" presId="urn:microsoft.com/office/officeart/2005/8/layout/vList5"/>
    <dgm:cxn modelId="{5E5EEE59-3384-4FF9-B7C2-E1FE0E927942}" type="presOf" srcId="{EB2541F4-92F2-4F3A-BBAC-05B6C7833EB3}" destId="{F0FF4C3E-A40A-46EA-AF1D-3230E642F98A}" srcOrd="0" destOrd="1" presId="urn:microsoft.com/office/officeart/2005/8/layout/vList5"/>
    <dgm:cxn modelId="{BB7B3F43-3E6D-468F-8C63-A31F3854DE5B}" type="presOf" srcId="{1FF099AA-28C3-468B-88BD-E3F7464626D7}" destId="{A46BD963-F681-40A6-A032-240CE82BC2A7}" srcOrd="0" destOrd="0" presId="urn:microsoft.com/office/officeart/2005/8/layout/vList5"/>
    <dgm:cxn modelId="{A8F1CBC5-8013-4473-823A-B5A5572FC137}" type="presOf" srcId="{EBDA0687-7848-4CAB-8DD5-E17476E4D03D}" destId="{E5B6CDE1-4710-445A-B438-22E4004EC77A}" srcOrd="0" destOrd="0" presId="urn:microsoft.com/office/officeart/2005/8/layout/vList5"/>
    <dgm:cxn modelId="{9A4AEF5E-5AA9-4133-8A15-74E0086B0956}" type="presOf" srcId="{75828981-A265-4E77-8C74-7238546DDDB9}" destId="{C2BEB68D-4834-43D3-A710-8ED88DC52EC1}" srcOrd="0" destOrd="2" presId="urn:microsoft.com/office/officeart/2005/8/layout/vList5"/>
    <dgm:cxn modelId="{3A3A19D5-1727-4E38-AB62-F005A8A8A4AD}" srcId="{EBDA0687-7848-4CAB-8DD5-E17476E4D03D}" destId="{543F4A5A-DC61-4B52-8D9F-F9AB76597D75}" srcOrd="2" destOrd="0" parTransId="{8BD915C4-6590-434C-AD59-B3059902EECE}" sibTransId="{F7889B59-D171-41B4-BCA0-0592FE589ABE}"/>
    <dgm:cxn modelId="{D2FF3B6C-82AA-485C-AAF0-34C52599E847}" srcId="{1FF099AA-28C3-468B-88BD-E3F7464626D7}" destId="{EB2541F4-92F2-4F3A-BBAC-05B6C7833EB3}" srcOrd="1" destOrd="0" parTransId="{785328A0-F077-4F21-884C-38554A3A6FB4}" sibTransId="{85A341E8-2778-4238-A0F2-31C255337BF6}"/>
    <dgm:cxn modelId="{FF201DE3-7A67-44D1-B8BA-D5B92A5CBC01}" type="presOf" srcId="{4ABF5CBD-17BE-4353-92F0-15BC14700A16}" destId="{F0FF4C3E-A40A-46EA-AF1D-3230E642F98A}" srcOrd="0" destOrd="0" presId="urn:microsoft.com/office/officeart/2005/8/layout/vList5"/>
    <dgm:cxn modelId="{83CAC60E-605C-4051-AE30-8C8C402938DD}" type="presOf" srcId="{543F4A5A-DC61-4B52-8D9F-F9AB76597D75}" destId="{5BFCA006-665A-4FF7-AD9A-556395857525}" srcOrd="0" destOrd="2" presId="urn:microsoft.com/office/officeart/2005/8/layout/vList5"/>
    <dgm:cxn modelId="{9AAA60D1-B720-44AC-9DD0-9DE1EAA2E353}" srcId="{EBDA0687-7848-4CAB-8DD5-E17476E4D03D}" destId="{B0F6C10B-3D36-426C-827A-A26A3C6BBEEF}" srcOrd="0" destOrd="0" parTransId="{77630CE0-DF75-4FF3-9F7A-8890591B430D}" sibTransId="{1C08F905-B5AB-469A-97BF-19BAE45C482D}"/>
    <dgm:cxn modelId="{31F8974A-4D03-4F1F-B83C-4CFC90DC0197}" srcId="{1FF099AA-28C3-468B-88BD-E3F7464626D7}" destId="{4ABF5CBD-17BE-4353-92F0-15BC14700A16}" srcOrd="0" destOrd="0" parTransId="{099C8A6C-94DC-4AF5-81DB-39FBE1CA5496}" sibTransId="{CB85BD06-7778-4411-B5E7-47CC541857E0}"/>
    <dgm:cxn modelId="{BF3D08FD-550D-4CE7-888D-C566653A2550}" srcId="{5F4A1209-6B5A-44F4-99EA-E539CB36055A}" destId="{75828981-A265-4E77-8C74-7238546DDDB9}" srcOrd="2" destOrd="0" parTransId="{78947A8F-6C16-4C3B-BC1A-C4CA9B922DA8}" sibTransId="{51FAECAF-096A-41EE-9AE5-45CF1767F8A5}"/>
    <dgm:cxn modelId="{715F0B91-2DA9-4CC9-9D8F-805D4852F64E}" type="presOf" srcId="{5D0790AB-BE77-42DF-9A06-672BFDA9DA58}" destId="{5BFCA006-665A-4FF7-AD9A-556395857525}" srcOrd="0" destOrd="1" presId="urn:microsoft.com/office/officeart/2005/8/layout/vList5"/>
    <dgm:cxn modelId="{1D10B8E0-BA14-452C-8D93-F0932B8A2DE2}" type="presOf" srcId="{44C795C9-8E4E-46AC-8E83-F745AA9C3003}" destId="{55FB7E67-C975-4851-99F7-6E89EF349530}" srcOrd="0" destOrd="0" presId="urn:microsoft.com/office/officeart/2005/8/layout/vList5"/>
    <dgm:cxn modelId="{7382D04E-232E-4216-B829-23BA0E8F85CE}" type="presOf" srcId="{B0F6C10B-3D36-426C-827A-A26A3C6BBEEF}" destId="{5BFCA006-665A-4FF7-AD9A-556395857525}" srcOrd="0" destOrd="0" presId="urn:microsoft.com/office/officeart/2005/8/layout/vList5"/>
    <dgm:cxn modelId="{0DFF7224-1326-479C-B61F-21333EEDB2EC}" type="presOf" srcId="{12352AF7-8C4E-4928-830A-81AD1A89CE3B}" destId="{C2BEB68D-4834-43D3-A710-8ED88DC52EC1}" srcOrd="0" destOrd="1" presId="urn:microsoft.com/office/officeart/2005/8/layout/vList5"/>
    <dgm:cxn modelId="{DAFFDB7C-126D-4843-BF0D-8E7F10FDA27B}" srcId="{1FF099AA-28C3-468B-88BD-E3F7464626D7}" destId="{4B295920-4632-4530-B448-C68AC6B48030}" srcOrd="2" destOrd="0" parTransId="{9F29DC60-7704-4FFB-BE99-758BAB0304EF}" sibTransId="{74DABA12-2EC0-46F8-B0C0-08461247BFF5}"/>
    <dgm:cxn modelId="{AC1DE173-2037-47E5-AE72-8849108A7432}" srcId="{5F4A1209-6B5A-44F4-99EA-E539CB36055A}" destId="{12352AF7-8C4E-4928-830A-81AD1A89CE3B}" srcOrd="1" destOrd="0" parTransId="{45FA096B-240D-42EB-99F8-D06ACDC3D660}" sibTransId="{6A3B3F1A-C785-4CB8-BD9B-FBC7D4CD5647}"/>
    <dgm:cxn modelId="{11591F36-868A-458A-814F-F33FE93AB200}" srcId="{EBDA0687-7848-4CAB-8DD5-E17476E4D03D}" destId="{5D0790AB-BE77-42DF-9A06-672BFDA9DA58}" srcOrd="1" destOrd="0" parTransId="{035040CC-D8A1-4DD0-8653-8B2D211CEDED}" sibTransId="{609FD6CE-698D-4615-9BAD-5F2182728BBA}"/>
    <dgm:cxn modelId="{C49A7266-AFF9-495E-BE0E-70D3B64407CA}" type="presOf" srcId="{5F4A1209-6B5A-44F4-99EA-E539CB36055A}" destId="{22103ACF-3B00-46E5-BD56-7CE3A95840B2}" srcOrd="0" destOrd="0" presId="urn:microsoft.com/office/officeart/2005/8/layout/vList5"/>
    <dgm:cxn modelId="{146A3232-B3B9-4344-8678-5DA048C7DEEA}" type="presOf" srcId="{4B295920-4632-4530-B448-C68AC6B48030}" destId="{F0FF4C3E-A40A-46EA-AF1D-3230E642F98A}" srcOrd="0" destOrd="2" presId="urn:microsoft.com/office/officeart/2005/8/layout/vList5"/>
    <dgm:cxn modelId="{6F46F370-4551-4F33-B733-9E78BF48054F}" type="presParOf" srcId="{55FB7E67-C975-4851-99F7-6E89EF349530}" destId="{D7C9CC1D-15D8-4695-8A0C-FD1661D1BC89}" srcOrd="0" destOrd="0" presId="urn:microsoft.com/office/officeart/2005/8/layout/vList5"/>
    <dgm:cxn modelId="{3FD45DEF-A5C0-4EBF-AC4B-A8EBD16043C1}" type="presParOf" srcId="{D7C9CC1D-15D8-4695-8A0C-FD1661D1BC89}" destId="{A46BD963-F681-40A6-A032-240CE82BC2A7}" srcOrd="0" destOrd="0" presId="urn:microsoft.com/office/officeart/2005/8/layout/vList5"/>
    <dgm:cxn modelId="{A12C1F02-25F1-4899-80C2-50C6209D3D8A}" type="presParOf" srcId="{D7C9CC1D-15D8-4695-8A0C-FD1661D1BC89}" destId="{F0FF4C3E-A40A-46EA-AF1D-3230E642F98A}" srcOrd="1" destOrd="0" presId="urn:microsoft.com/office/officeart/2005/8/layout/vList5"/>
    <dgm:cxn modelId="{41DFDBB1-0F85-445A-9C8B-402B2DE009B9}" type="presParOf" srcId="{55FB7E67-C975-4851-99F7-6E89EF349530}" destId="{9DA91DBB-A01F-4CC7-A7FC-BB8114D405CC}" srcOrd="1" destOrd="0" presId="urn:microsoft.com/office/officeart/2005/8/layout/vList5"/>
    <dgm:cxn modelId="{565A9CAD-6EB1-475C-88D3-17F5B98F1859}" type="presParOf" srcId="{55FB7E67-C975-4851-99F7-6E89EF349530}" destId="{6869AD6E-1CEE-48EF-97B0-BE39552A7CEC}" srcOrd="2" destOrd="0" presId="urn:microsoft.com/office/officeart/2005/8/layout/vList5"/>
    <dgm:cxn modelId="{6F417440-5B8C-4684-B219-98D260F61A35}" type="presParOf" srcId="{6869AD6E-1CEE-48EF-97B0-BE39552A7CEC}" destId="{E5B6CDE1-4710-445A-B438-22E4004EC77A}" srcOrd="0" destOrd="0" presId="urn:microsoft.com/office/officeart/2005/8/layout/vList5"/>
    <dgm:cxn modelId="{C2C06573-11E0-4D02-B5AF-32974F80617E}" type="presParOf" srcId="{6869AD6E-1CEE-48EF-97B0-BE39552A7CEC}" destId="{5BFCA006-665A-4FF7-AD9A-556395857525}" srcOrd="1" destOrd="0" presId="urn:microsoft.com/office/officeart/2005/8/layout/vList5"/>
    <dgm:cxn modelId="{E594317C-7876-4DBF-8040-E3FBADF9C686}" type="presParOf" srcId="{55FB7E67-C975-4851-99F7-6E89EF349530}" destId="{F3389C48-C301-4CAA-AEA1-32C2471906F0}" srcOrd="3" destOrd="0" presId="urn:microsoft.com/office/officeart/2005/8/layout/vList5"/>
    <dgm:cxn modelId="{A4BDB7BE-8F37-429B-AFA6-00E9331A2810}" type="presParOf" srcId="{55FB7E67-C975-4851-99F7-6E89EF349530}" destId="{F8ABC7C7-334E-4FC7-979F-C28E45DD65A3}" srcOrd="4" destOrd="0" presId="urn:microsoft.com/office/officeart/2005/8/layout/vList5"/>
    <dgm:cxn modelId="{2D26973B-D7A8-4943-BEFF-FA3C63488367}" type="presParOf" srcId="{F8ABC7C7-334E-4FC7-979F-C28E45DD65A3}" destId="{22103ACF-3B00-46E5-BD56-7CE3A95840B2}" srcOrd="0" destOrd="0" presId="urn:microsoft.com/office/officeart/2005/8/layout/vList5"/>
    <dgm:cxn modelId="{1C613304-CFC2-4885-BFBB-AA6E48CF614F}" type="presParOf" srcId="{F8ABC7C7-334E-4FC7-979F-C28E45DD65A3}" destId="{C2BEB68D-4834-43D3-A710-8ED88DC52EC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AB39A4-90B0-4D95-A321-C4DC0FC48C6D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5D612651-D72E-4DA1-95B8-F3C118084783}">
      <dgm:prSet phldrT="[Texto]"/>
      <dgm:spPr/>
      <dgm:t>
        <a:bodyPr/>
        <a:lstStyle/>
        <a:p>
          <a:pPr algn="l"/>
          <a:r>
            <a:rPr lang="es-MX" dirty="0" smtClean="0"/>
            <a:t>Estructurales</a:t>
          </a:r>
          <a:endParaRPr lang="es-MX" dirty="0"/>
        </a:p>
      </dgm:t>
    </dgm:pt>
    <dgm:pt modelId="{D76FFA5D-8D84-41C2-BA64-49891F949BC6}" type="parTrans" cxnId="{902406CB-87EB-43CD-BEF7-18A536DECFA8}">
      <dgm:prSet/>
      <dgm:spPr/>
      <dgm:t>
        <a:bodyPr/>
        <a:lstStyle/>
        <a:p>
          <a:endParaRPr lang="es-MX"/>
        </a:p>
      </dgm:t>
    </dgm:pt>
    <dgm:pt modelId="{7C176AF4-2FE5-43AC-9705-EAE5EBE3BD6E}" type="sibTrans" cxnId="{902406CB-87EB-43CD-BEF7-18A536DECFA8}">
      <dgm:prSet/>
      <dgm:spPr/>
      <dgm:t>
        <a:bodyPr/>
        <a:lstStyle/>
        <a:p>
          <a:endParaRPr lang="es-MX"/>
        </a:p>
      </dgm:t>
    </dgm:pt>
    <dgm:pt modelId="{BA69A3AD-9273-4875-8DD3-1E8AB9E7E3A3}">
      <dgm:prSet phldrT="[Texto]" custT="1"/>
      <dgm:spPr/>
      <dgm:t>
        <a:bodyPr/>
        <a:lstStyle/>
        <a:p>
          <a:endParaRPr lang="es-MX" sz="2000" dirty="0" smtClean="0"/>
        </a:p>
        <a:p>
          <a:endParaRPr lang="es-MX" sz="2000" dirty="0" smtClean="0"/>
        </a:p>
        <a:p>
          <a:r>
            <a:rPr lang="es-MX" sz="2000" dirty="0" smtClean="0"/>
            <a:t>No hay un </a:t>
          </a:r>
          <a:r>
            <a:rPr lang="es-MX" sz="2000" dirty="0" err="1" smtClean="0"/>
            <a:t>reconoci</a:t>
          </a:r>
          <a:r>
            <a:rPr lang="es-MX" sz="2000" dirty="0" smtClean="0"/>
            <a:t>-miento amplio de derechos sexuales y reproductivos en la legislación. Sólo en referencia a servicios de planificación familiar.</a:t>
          </a:r>
        </a:p>
        <a:p>
          <a:endParaRPr lang="es-MX" sz="2000" dirty="0" smtClean="0"/>
        </a:p>
      </dgm:t>
    </dgm:pt>
    <dgm:pt modelId="{9572AB21-7908-442C-A77B-5DCF70D78F03}" type="parTrans" cxnId="{4D6154EC-5E65-42D9-82B6-294B02E6BCC7}">
      <dgm:prSet/>
      <dgm:spPr/>
      <dgm:t>
        <a:bodyPr/>
        <a:lstStyle/>
        <a:p>
          <a:endParaRPr lang="es-MX"/>
        </a:p>
      </dgm:t>
    </dgm:pt>
    <dgm:pt modelId="{9ED3B1F6-300D-49CF-B4F1-61F6FD456B5D}" type="sibTrans" cxnId="{4D6154EC-5E65-42D9-82B6-294B02E6BCC7}">
      <dgm:prSet/>
      <dgm:spPr/>
      <dgm:t>
        <a:bodyPr/>
        <a:lstStyle/>
        <a:p>
          <a:endParaRPr lang="es-MX"/>
        </a:p>
      </dgm:t>
    </dgm:pt>
    <dgm:pt modelId="{5E7A6417-3FD8-433D-AF15-F57A98F46DE9}">
      <dgm:prSet phldrT="[Texto]"/>
      <dgm:spPr/>
      <dgm:t>
        <a:bodyPr/>
        <a:lstStyle/>
        <a:p>
          <a:pPr algn="l"/>
          <a:r>
            <a:rPr lang="es-MX" dirty="0" smtClean="0"/>
            <a:t>Proceso</a:t>
          </a:r>
          <a:endParaRPr lang="es-MX" dirty="0"/>
        </a:p>
      </dgm:t>
    </dgm:pt>
    <dgm:pt modelId="{D6A1B526-30B9-4895-B01D-7F0C01DF3B4E}" type="parTrans" cxnId="{A22583AD-E784-417A-B293-FD14EA2B7EE0}">
      <dgm:prSet/>
      <dgm:spPr/>
      <dgm:t>
        <a:bodyPr/>
        <a:lstStyle/>
        <a:p>
          <a:endParaRPr lang="es-MX"/>
        </a:p>
      </dgm:t>
    </dgm:pt>
    <dgm:pt modelId="{445EC946-4B11-45DF-912F-3F53019C7A38}" type="sibTrans" cxnId="{A22583AD-E784-417A-B293-FD14EA2B7EE0}">
      <dgm:prSet/>
      <dgm:spPr/>
      <dgm:t>
        <a:bodyPr/>
        <a:lstStyle/>
        <a:p>
          <a:endParaRPr lang="es-MX"/>
        </a:p>
      </dgm:t>
    </dgm:pt>
    <dgm:pt modelId="{4DD96CE4-1FF6-4F88-8E00-E8A47BB2487A}">
      <dgm:prSet phldrT="[Texto]" custT="1"/>
      <dgm:spPr/>
      <dgm:t>
        <a:bodyPr/>
        <a:lstStyle/>
        <a:p>
          <a:endParaRPr lang="es-MX" sz="2000" dirty="0"/>
        </a:p>
      </dgm:t>
    </dgm:pt>
    <dgm:pt modelId="{589993F6-3C1D-42A0-8AB1-795068622791}" type="parTrans" cxnId="{24DEF5DE-0F14-4922-B4DE-CE37FAF5CA76}">
      <dgm:prSet/>
      <dgm:spPr/>
      <dgm:t>
        <a:bodyPr/>
        <a:lstStyle/>
        <a:p>
          <a:endParaRPr lang="es-MX"/>
        </a:p>
      </dgm:t>
    </dgm:pt>
    <dgm:pt modelId="{D5FDBEDF-1228-460F-9121-5E407516FDCD}" type="sibTrans" cxnId="{24DEF5DE-0F14-4922-B4DE-CE37FAF5CA76}">
      <dgm:prSet/>
      <dgm:spPr/>
      <dgm:t>
        <a:bodyPr/>
        <a:lstStyle/>
        <a:p>
          <a:endParaRPr lang="es-MX"/>
        </a:p>
      </dgm:t>
    </dgm:pt>
    <dgm:pt modelId="{7E69541C-439A-435A-9945-890DD30C7520}">
      <dgm:prSet phldrT="[Texto]"/>
      <dgm:spPr/>
      <dgm:t>
        <a:bodyPr/>
        <a:lstStyle/>
        <a:p>
          <a:r>
            <a:rPr lang="es-MX" dirty="0" smtClean="0"/>
            <a:t>Menos de 1 de cada cuatro mujeres de 15 a 24 años usaba anticonceptivos en 2009, en tanto el promedio de uso del total de mujeres en edad fértil es menor a 50%. No se cuenta con encuestas recientes en esta materia.</a:t>
          </a:r>
          <a:endParaRPr lang="es-MX" dirty="0"/>
        </a:p>
      </dgm:t>
    </dgm:pt>
    <dgm:pt modelId="{47E5CC67-341A-4E77-8ABF-673D72B25E0C}" type="parTrans" cxnId="{E57B7239-A8D2-4AE5-8FAC-6DFE8DAACB8A}">
      <dgm:prSet/>
      <dgm:spPr/>
      <dgm:t>
        <a:bodyPr/>
        <a:lstStyle/>
        <a:p>
          <a:endParaRPr lang="es-MX"/>
        </a:p>
      </dgm:t>
    </dgm:pt>
    <dgm:pt modelId="{C4B91A6C-823D-46E4-8631-7260082DBAF1}" type="sibTrans" cxnId="{E57B7239-A8D2-4AE5-8FAC-6DFE8DAACB8A}">
      <dgm:prSet/>
      <dgm:spPr/>
      <dgm:t>
        <a:bodyPr/>
        <a:lstStyle/>
        <a:p>
          <a:endParaRPr lang="es-MX"/>
        </a:p>
      </dgm:t>
    </dgm:pt>
    <dgm:pt modelId="{9FFB4837-0297-4C83-BD6B-DEE1809E6A0A}">
      <dgm:prSet phldrT="[Texto]"/>
      <dgm:spPr/>
      <dgm:t>
        <a:bodyPr/>
        <a:lstStyle/>
        <a:p>
          <a:r>
            <a:rPr lang="es-MX" dirty="0" smtClean="0"/>
            <a:t> </a:t>
          </a:r>
          <a:endParaRPr lang="es-MX" dirty="0"/>
        </a:p>
      </dgm:t>
    </dgm:pt>
    <dgm:pt modelId="{B84502B1-F80B-49B8-93C2-ACF319864284}" type="parTrans" cxnId="{57D9DF8E-F0D9-497D-AAB7-3626302BA1FF}">
      <dgm:prSet/>
      <dgm:spPr/>
      <dgm:t>
        <a:bodyPr/>
        <a:lstStyle/>
        <a:p>
          <a:endParaRPr lang="es-MX"/>
        </a:p>
      </dgm:t>
    </dgm:pt>
    <dgm:pt modelId="{DAACE7B9-4D42-49F3-94E4-BFFB424B38B4}" type="sibTrans" cxnId="{57D9DF8E-F0D9-497D-AAB7-3626302BA1FF}">
      <dgm:prSet/>
      <dgm:spPr/>
      <dgm:t>
        <a:bodyPr/>
        <a:lstStyle/>
        <a:p>
          <a:endParaRPr lang="es-MX"/>
        </a:p>
      </dgm:t>
    </dgm:pt>
    <dgm:pt modelId="{FF96A4F6-8190-4CDF-BBBA-0E62B1251F2D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pPr algn="l"/>
          <a:r>
            <a:rPr lang="es-MX" dirty="0" smtClean="0"/>
            <a:t>Resultado</a:t>
          </a:r>
          <a:endParaRPr lang="es-MX" dirty="0"/>
        </a:p>
      </dgm:t>
    </dgm:pt>
    <dgm:pt modelId="{4A7E697C-1731-42D9-8F92-DE15E491CD34}" type="sibTrans" cxnId="{ACB952C8-343B-4988-BB3A-8F8250688863}">
      <dgm:prSet/>
      <dgm:spPr/>
      <dgm:t>
        <a:bodyPr/>
        <a:lstStyle/>
        <a:p>
          <a:endParaRPr lang="es-MX"/>
        </a:p>
      </dgm:t>
    </dgm:pt>
    <dgm:pt modelId="{62239D87-491C-407D-8BB0-3996F5F1CEE2}" type="parTrans" cxnId="{ACB952C8-343B-4988-BB3A-8F8250688863}">
      <dgm:prSet/>
      <dgm:spPr/>
      <dgm:t>
        <a:bodyPr/>
        <a:lstStyle/>
        <a:p>
          <a:endParaRPr lang="es-MX"/>
        </a:p>
      </dgm:t>
    </dgm:pt>
    <dgm:pt modelId="{B51356FC-BC8A-4305-9C96-A14579F565DC}">
      <dgm:prSet phldrT="[Texto]"/>
      <dgm:spPr/>
      <dgm:t>
        <a:bodyPr/>
        <a:lstStyle/>
        <a:p>
          <a:endParaRPr lang="es-MX" dirty="0"/>
        </a:p>
      </dgm:t>
    </dgm:pt>
    <dgm:pt modelId="{03BD4D2E-944F-4300-AB1F-5A7130984C24}" type="parTrans" cxnId="{306664DD-629C-487E-9DE1-4809C5B400B2}">
      <dgm:prSet/>
      <dgm:spPr/>
      <dgm:t>
        <a:bodyPr/>
        <a:lstStyle/>
        <a:p>
          <a:endParaRPr lang="es-MX"/>
        </a:p>
      </dgm:t>
    </dgm:pt>
    <dgm:pt modelId="{A9F7BA54-F77A-4668-9803-D2C6B37CB203}" type="sibTrans" cxnId="{306664DD-629C-487E-9DE1-4809C5B400B2}">
      <dgm:prSet/>
      <dgm:spPr/>
      <dgm:t>
        <a:bodyPr/>
        <a:lstStyle/>
        <a:p>
          <a:endParaRPr lang="es-MX"/>
        </a:p>
      </dgm:t>
    </dgm:pt>
    <dgm:pt modelId="{FC870E30-13B0-4646-8E64-ABD1F2BF1BBE}">
      <dgm:prSet phldrT="[Texto]"/>
      <dgm:spPr/>
      <dgm:t>
        <a:bodyPr/>
        <a:lstStyle/>
        <a:p>
          <a:endParaRPr lang="es-MX" dirty="0"/>
        </a:p>
      </dgm:t>
    </dgm:pt>
    <dgm:pt modelId="{49700A63-CA25-4E22-8C96-14C417C87BF6}" type="parTrans" cxnId="{1790234D-4B07-4298-80DE-425C2BFFC724}">
      <dgm:prSet/>
      <dgm:spPr/>
      <dgm:t>
        <a:bodyPr/>
        <a:lstStyle/>
        <a:p>
          <a:endParaRPr lang="es-MX"/>
        </a:p>
      </dgm:t>
    </dgm:pt>
    <dgm:pt modelId="{E8737F82-DB97-4FBB-AA4F-AD5274286540}" type="sibTrans" cxnId="{1790234D-4B07-4298-80DE-425C2BFFC724}">
      <dgm:prSet/>
      <dgm:spPr/>
      <dgm:t>
        <a:bodyPr/>
        <a:lstStyle/>
        <a:p>
          <a:endParaRPr lang="es-MX"/>
        </a:p>
      </dgm:t>
    </dgm:pt>
    <dgm:pt modelId="{20424969-6C51-422B-AAD0-163B6E6AD2B6}">
      <dgm:prSet phldrT="[Texto]"/>
      <dgm:spPr/>
      <dgm:t>
        <a:bodyPr/>
        <a:lstStyle/>
        <a:p>
          <a:endParaRPr lang="es-MX" dirty="0"/>
        </a:p>
      </dgm:t>
    </dgm:pt>
    <dgm:pt modelId="{5A805ED9-6A81-43A8-B40D-CD7F4ABF6A3F}" type="parTrans" cxnId="{AE627DDB-F961-4E90-8428-B7FBBB5C383A}">
      <dgm:prSet/>
      <dgm:spPr/>
      <dgm:t>
        <a:bodyPr/>
        <a:lstStyle/>
        <a:p>
          <a:endParaRPr lang="es-MX"/>
        </a:p>
      </dgm:t>
    </dgm:pt>
    <dgm:pt modelId="{F90E2BF0-37D4-4C96-8B65-9D93BE7C02CD}" type="sibTrans" cxnId="{AE627DDB-F961-4E90-8428-B7FBBB5C383A}">
      <dgm:prSet/>
      <dgm:spPr/>
      <dgm:t>
        <a:bodyPr/>
        <a:lstStyle/>
        <a:p>
          <a:endParaRPr lang="es-MX"/>
        </a:p>
      </dgm:t>
    </dgm:pt>
    <dgm:pt modelId="{85788B3F-0FC4-49BC-B46A-C2713F6F7EAA}" type="pres">
      <dgm:prSet presAssocID="{77AB39A4-90B0-4D95-A321-C4DC0FC48C6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A2D90525-F179-48AA-8C5E-0E1340EB1746}" type="pres">
      <dgm:prSet presAssocID="{5D612651-D72E-4DA1-95B8-F3C118084783}" presName="compositeNode" presStyleCnt="0">
        <dgm:presLayoutVars>
          <dgm:bulletEnabled val="1"/>
        </dgm:presLayoutVars>
      </dgm:prSet>
      <dgm:spPr/>
    </dgm:pt>
    <dgm:pt modelId="{2ECB7572-8AE5-4454-B2C1-19DDC67539EE}" type="pres">
      <dgm:prSet presAssocID="{5D612651-D72E-4DA1-95B8-F3C118084783}" presName="bgRect" presStyleLbl="node1" presStyleIdx="0" presStyleCnt="3" custScaleX="78534" custScaleY="141054"/>
      <dgm:spPr/>
      <dgm:t>
        <a:bodyPr/>
        <a:lstStyle/>
        <a:p>
          <a:endParaRPr lang="es-MX"/>
        </a:p>
      </dgm:t>
    </dgm:pt>
    <dgm:pt modelId="{E1315BAE-5283-4634-8E9C-95594F95F873}" type="pres">
      <dgm:prSet presAssocID="{5D612651-D72E-4DA1-95B8-F3C118084783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51BFD16-5D31-4302-8A98-54DDF5B25257}" type="pres">
      <dgm:prSet presAssocID="{5D612651-D72E-4DA1-95B8-F3C118084783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A612B5D-A703-4F0C-A421-1F7266240A71}" type="pres">
      <dgm:prSet presAssocID="{7C176AF4-2FE5-43AC-9705-EAE5EBE3BD6E}" presName="hSp" presStyleCnt="0"/>
      <dgm:spPr/>
    </dgm:pt>
    <dgm:pt modelId="{3910B5F7-E976-45FA-905F-B9BC84100066}" type="pres">
      <dgm:prSet presAssocID="{7C176AF4-2FE5-43AC-9705-EAE5EBE3BD6E}" presName="vProcSp" presStyleCnt="0"/>
      <dgm:spPr/>
    </dgm:pt>
    <dgm:pt modelId="{328E2095-C5FF-4C2E-BCE8-7141DBA1F0D7}" type="pres">
      <dgm:prSet presAssocID="{7C176AF4-2FE5-43AC-9705-EAE5EBE3BD6E}" presName="vSp1" presStyleCnt="0"/>
      <dgm:spPr/>
    </dgm:pt>
    <dgm:pt modelId="{CD34AECA-80C6-4FA0-84D2-58D616C22E97}" type="pres">
      <dgm:prSet presAssocID="{7C176AF4-2FE5-43AC-9705-EAE5EBE3BD6E}" presName="simulatedConn" presStyleLbl="solidFgAcc1" presStyleIdx="0" presStyleCnt="2"/>
      <dgm:spPr/>
    </dgm:pt>
    <dgm:pt modelId="{5E43F965-CB9B-4B20-9D9F-C64925B481A1}" type="pres">
      <dgm:prSet presAssocID="{7C176AF4-2FE5-43AC-9705-EAE5EBE3BD6E}" presName="vSp2" presStyleCnt="0"/>
      <dgm:spPr/>
    </dgm:pt>
    <dgm:pt modelId="{18805F6E-894F-4346-ABEE-5B9E3A1412B7}" type="pres">
      <dgm:prSet presAssocID="{7C176AF4-2FE5-43AC-9705-EAE5EBE3BD6E}" presName="sibTrans" presStyleCnt="0"/>
      <dgm:spPr/>
    </dgm:pt>
    <dgm:pt modelId="{F0613B52-12B9-402F-A2D1-AF85767C7167}" type="pres">
      <dgm:prSet presAssocID="{5E7A6417-3FD8-433D-AF15-F57A98F46DE9}" presName="compositeNode" presStyleCnt="0">
        <dgm:presLayoutVars>
          <dgm:bulletEnabled val="1"/>
        </dgm:presLayoutVars>
      </dgm:prSet>
      <dgm:spPr/>
    </dgm:pt>
    <dgm:pt modelId="{C6F0348D-55F2-4F8E-B5BB-7AC7D4550057}" type="pres">
      <dgm:prSet presAssocID="{5E7A6417-3FD8-433D-AF15-F57A98F46DE9}" presName="bgRect" presStyleLbl="node1" presStyleIdx="1" presStyleCnt="3" custScaleY="141054" custLinFactNeighborX="751" custLinFactNeighborY="-6105"/>
      <dgm:spPr/>
      <dgm:t>
        <a:bodyPr/>
        <a:lstStyle/>
        <a:p>
          <a:endParaRPr lang="es-MX"/>
        </a:p>
      </dgm:t>
    </dgm:pt>
    <dgm:pt modelId="{69446FB8-0689-4D18-99DD-EC29CBCFC16F}" type="pres">
      <dgm:prSet presAssocID="{5E7A6417-3FD8-433D-AF15-F57A98F46DE9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C31A30E-C7CD-4E41-AB47-A5E78CE8918E}" type="pres">
      <dgm:prSet presAssocID="{5E7A6417-3FD8-433D-AF15-F57A98F46DE9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1A9BF9B-10D3-40FD-BF5A-67389F2497AE}" type="pres">
      <dgm:prSet presAssocID="{445EC946-4B11-45DF-912F-3F53019C7A38}" presName="hSp" presStyleCnt="0"/>
      <dgm:spPr/>
    </dgm:pt>
    <dgm:pt modelId="{BBBC1C56-7F45-447A-B9A1-4DAC91497A1E}" type="pres">
      <dgm:prSet presAssocID="{445EC946-4B11-45DF-912F-3F53019C7A38}" presName="vProcSp" presStyleCnt="0"/>
      <dgm:spPr/>
    </dgm:pt>
    <dgm:pt modelId="{4EA3571F-8D65-49B8-8652-CDA1D5BEA5AB}" type="pres">
      <dgm:prSet presAssocID="{445EC946-4B11-45DF-912F-3F53019C7A38}" presName="vSp1" presStyleCnt="0"/>
      <dgm:spPr/>
    </dgm:pt>
    <dgm:pt modelId="{B1C17960-2569-42E5-AB8A-407F1E079B5F}" type="pres">
      <dgm:prSet presAssocID="{445EC946-4B11-45DF-912F-3F53019C7A38}" presName="simulatedConn" presStyleLbl="solidFgAcc1" presStyleIdx="1" presStyleCnt="2"/>
      <dgm:spPr/>
    </dgm:pt>
    <dgm:pt modelId="{16E35E77-C084-4EBB-B8AA-FD80ACC156C7}" type="pres">
      <dgm:prSet presAssocID="{445EC946-4B11-45DF-912F-3F53019C7A38}" presName="vSp2" presStyleCnt="0"/>
      <dgm:spPr/>
    </dgm:pt>
    <dgm:pt modelId="{5704D6FB-6FB8-4902-A991-6ABBB9E69356}" type="pres">
      <dgm:prSet presAssocID="{445EC946-4B11-45DF-912F-3F53019C7A38}" presName="sibTrans" presStyleCnt="0"/>
      <dgm:spPr/>
    </dgm:pt>
    <dgm:pt modelId="{2636734F-691F-4D1D-B0F4-0F68A8E5F79A}" type="pres">
      <dgm:prSet presAssocID="{FF96A4F6-8190-4CDF-BBBA-0E62B1251F2D}" presName="compositeNode" presStyleCnt="0">
        <dgm:presLayoutVars>
          <dgm:bulletEnabled val="1"/>
        </dgm:presLayoutVars>
      </dgm:prSet>
      <dgm:spPr/>
    </dgm:pt>
    <dgm:pt modelId="{E0751579-8235-4124-B9E2-BF90F6B7934D}" type="pres">
      <dgm:prSet presAssocID="{FF96A4F6-8190-4CDF-BBBA-0E62B1251F2D}" presName="bgRect" presStyleLbl="node1" presStyleIdx="2" presStyleCnt="3" custScaleY="138857" custLinFactNeighborX="-279" custLinFactNeighborY="827"/>
      <dgm:spPr/>
      <dgm:t>
        <a:bodyPr/>
        <a:lstStyle/>
        <a:p>
          <a:endParaRPr lang="es-MX"/>
        </a:p>
      </dgm:t>
    </dgm:pt>
    <dgm:pt modelId="{047C4FB6-230E-4CC6-9574-7909174B8581}" type="pres">
      <dgm:prSet presAssocID="{FF96A4F6-8190-4CDF-BBBA-0E62B1251F2D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8FE77F0-2303-4E0C-9DBB-924D3F05BB0C}" type="pres">
      <dgm:prSet presAssocID="{FF96A4F6-8190-4CDF-BBBA-0E62B1251F2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16BF826-DE41-4252-B035-1DDB15FB8B0D}" type="presOf" srcId="{B51356FC-BC8A-4305-9C96-A14579F565DC}" destId="{8C31A30E-C7CD-4E41-AB47-A5E78CE8918E}" srcOrd="0" destOrd="1" presId="urn:microsoft.com/office/officeart/2005/8/layout/hProcess7"/>
    <dgm:cxn modelId="{AE627DDB-F961-4E90-8428-B7FBBB5C383A}" srcId="{5E7A6417-3FD8-433D-AF15-F57A98F46DE9}" destId="{20424969-6C51-422B-AAD0-163B6E6AD2B6}" srcOrd="3" destOrd="0" parTransId="{5A805ED9-6A81-43A8-B40D-CD7F4ABF6A3F}" sibTransId="{F90E2BF0-37D4-4C96-8B65-9D93BE7C02CD}"/>
    <dgm:cxn modelId="{E4CF6351-5A2F-4CB5-8C89-CA5B7C085096}" type="presOf" srcId="{FF96A4F6-8190-4CDF-BBBA-0E62B1251F2D}" destId="{E0751579-8235-4124-B9E2-BF90F6B7934D}" srcOrd="0" destOrd="0" presId="urn:microsoft.com/office/officeart/2005/8/layout/hProcess7"/>
    <dgm:cxn modelId="{E57B7239-A8D2-4AE5-8FAC-6DFE8DAACB8A}" srcId="{5E7A6417-3FD8-433D-AF15-F57A98F46DE9}" destId="{7E69541C-439A-435A-9945-890DD30C7520}" srcOrd="4" destOrd="0" parTransId="{47E5CC67-341A-4E77-8ABF-673D72B25E0C}" sibTransId="{C4B91A6C-823D-46E4-8631-7260082DBAF1}"/>
    <dgm:cxn modelId="{1790234D-4B07-4298-80DE-425C2BFFC724}" srcId="{5E7A6417-3FD8-433D-AF15-F57A98F46DE9}" destId="{FC870E30-13B0-4646-8E64-ABD1F2BF1BBE}" srcOrd="2" destOrd="0" parTransId="{49700A63-CA25-4E22-8C96-14C417C87BF6}" sibTransId="{E8737F82-DB97-4FBB-AA4F-AD5274286540}"/>
    <dgm:cxn modelId="{306664DD-629C-487E-9DE1-4809C5B400B2}" srcId="{5E7A6417-3FD8-433D-AF15-F57A98F46DE9}" destId="{B51356FC-BC8A-4305-9C96-A14579F565DC}" srcOrd="1" destOrd="0" parTransId="{03BD4D2E-944F-4300-AB1F-5A7130984C24}" sibTransId="{A9F7BA54-F77A-4668-9803-D2C6B37CB203}"/>
    <dgm:cxn modelId="{4D6154EC-5E65-42D9-82B6-294B02E6BCC7}" srcId="{5D612651-D72E-4DA1-95B8-F3C118084783}" destId="{BA69A3AD-9273-4875-8DD3-1E8AB9E7E3A3}" srcOrd="0" destOrd="0" parTransId="{9572AB21-7908-442C-A77B-5DCF70D78F03}" sibTransId="{9ED3B1F6-300D-49CF-B4F1-61F6FD456B5D}"/>
    <dgm:cxn modelId="{57D9DF8E-F0D9-497D-AAB7-3626302BA1FF}" srcId="{5E7A6417-3FD8-433D-AF15-F57A98F46DE9}" destId="{9FFB4837-0297-4C83-BD6B-DEE1809E6A0A}" srcOrd="0" destOrd="0" parTransId="{B84502B1-F80B-49B8-93C2-ACF319864284}" sibTransId="{DAACE7B9-4D42-49F3-94E4-BFFB424B38B4}"/>
    <dgm:cxn modelId="{24DEF5DE-0F14-4922-B4DE-CE37FAF5CA76}" srcId="{FF96A4F6-8190-4CDF-BBBA-0E62B1251F2D}" destId="{4DD96CE4-1FF6-4F88-8E00-E8A47BB2487A}" srcOrd="0" destOrd="0" parTransId="{589993F6-3C1D-42A0-8AB1-795068622791}" sibTransId="{D5FDBEDF-1228-460F-9121-5E407516FDCD}"/>
    <dgm:cxn modelId="{7AE63EF5-AB8A-4953-8394-EB508B749B56}" type="presOf" srcId="{7E69541C-439A-435A-9945-890DD30C7520}" destId="{8C31A30E-C7CD-4E41-AB47-A5E78CE8918E}" srcOrd="0" destOrd="4" presId="urn:microsoft.com/office/officeart/2005/8/layout/hProcess7"/>
    <dgm:cxn modelId="{96ABDD38-06C5-41CD-ADA1-C0332967C73A}" type="presOf" srcId="{9FFB4837-0297-4C83-BD6B-DEE1809E6A0A}" destId="{8C31A30E-C7CD-4E41-AB47-A5E78CE8918E}" srcOrd="0" destOrd="0" presId="urn:microsoft.com/office/officeart/2005/8/layout/hProcess7"/>
    <dgm:cxn modelId="{A52CCD2A-50C8-4DD1-959C-18219011C3C8}" type="presOf" srcId="{FF96A4F6-8190-4CDF-BBBA-0E62B1251F2D}" destId="{047C4FB6-230E-4CC6-9574-7909174B8581}" srcOrd="1" destOrd="0" presId="urn:microsoft.com/office/officeart/2005/8/layout/hProcess7"/>
    <dgm:cxn modelId="{AA2636E6-F291-4E52-AFD2-5D582A7AAA81}" type="presOf" srcId="{5E7A6417-3FD8-433D-AF15-F57A98F46DE9}" destId="{C6F0348D-55F2-4F8E-B5BB-7AC7D4550057}" srcOrd="0" destOrd="0" presId="urn:microsoft.com/office/officeart/2005/8/layout/hProcess7"/>
    <dgm:cxn modelId="{643B93A1-B50F-446C-869F-4EE6EDB759DB}" type="presOf" srcId="{5E7A6417-3FD8-433D-AF15-F57A98F46DE9}" destId="{69446FB8-0689-4D18-99DD-EC29CBCFC16F}" srcOrd="1" destOrd="0" presId="urn:microsoft.com/office/officeart/2005/8/layout/hProcess7"/>
    <dgm:cxn modelId="{4AF7274A-45EF-426E-A6A6-C0563C480429}" type="presOf" srcId="{20424969-6C51-422B-AAD0-163B6E6AD2B6}" destId="{8C31A30E-C7CD-4E41-AB47-A5E78CE8918E}" srcOrd="0" destOrd="3" presId="urn:microsoft.com/office/officeart/2005/8/layout/hProcess7"/>
    <dgm:cxn modelId="{EB4247C6-E544-4AEF-9927-797FB9EA556A}" type="presOf" srcId="{5D612651-D72E-4DA1-95B8-F3C118084783}" destId="{2ECB7572-8AE5-4454-B2C1-19DDC67539EE}" srcOrd="0" destOrd="0" presId="urn:microsoft.com/office/officeart/2005/8/layout/hProcess7"/>
    <dgm:cxn modelId="{50EDC8DE-78D2-45FB-8D90-B5C748AAAA77}" type="presOf" srcId="{FC870E30-13B0-4646-8E64-ABD1F2BF1BBE}" destId="{8C31A30E-C7CD-4E41-AB47-A5E78CE8918E}" srcOrd="0" destOrd="2" presId="urn:microsoft.com/office/officeart/2005/8/layout/hProcess7"/>
    <dgm:cxn modelId="{902406CB-87EB-43CD-BEF7-18A536DECFA8}" srcId="{77AB39A4-90B0-4D95-A321-C4DC0FC48C6D}" destId="{5D612651-D72E-4DA1-95B8-F3C118084783}" srcOrd="0" destOrd="0" parTransId="{D76FFA5D-8D84-41C2-BA64-49891F949BC6}" sibTransId="{7C176AF4-2FE5-43AC-9705-EAE5EBE3BD6E}"/>
    <dgm:cxn modelId="{A0446309-9299-44A2-8589-D1740274B9C0}" type="presOf" srcId="{5D612651-D72E-4DA1-95B8-F3C118084783}" destId="{E1315BAE-5283-4634-8E9C-95594F95F873}" srcOrd="1" destOrd="0" presId="urn:microsoft.com/office/officeart/2005/8/layout/hProcess7"/>
    <dgm:cxn modelId="{A22583AD-E784-417A-B293-FD14EA2B7EE0}" srcId="{77AB39A4-90B0-4D95-A321-C4DC0FC48C6D}" destId="{5E7A6417-3FD8-433D-AF15-F57A98F46DE9}" srcOrd="1" destOrd="0" parTransId="{D6A1B526-30B9-4895-B01D-7F0C01DF3B4E}" sibTransId="{445EC946-4B11-45DF-912F-3F53019C7A38}"/>
    <dgm:cxn modelId="{B8A04467-3E7B-4D4F-A2FA-7ED1A035885D}" type="presOf" srcId="{77AB39A4-90B0-4D95-A321-C4DC0FC48C6D}" destId="{85788B3F-0FC4-49BC-B46A-C2713F6F7EAA}" srcOrd="0" destOrd="0" presId="urn:microsoft.com/office/officeart/2005/8/layout/hProcess7"/>
    <dgm:cxn modelId="{ACB952C8-343B-4988-BB3A-8F8250688863}" srcId="{77AB39A4-90B0-4D95-A321-C4DC0FC48C6D}" destId="{FF96A4F6-8190-4CDF-BBBA-0E62B1251F2D}" srcOrd="2" destOrd="0" parTransId="{62239D87-491C-407D-8BB0-3996F5F1CEE2}" sibTransId="{4A7E697C-1731-42D9-8F92-DE15E491CD34}"/>
    <dgm:cxn modelId="{9CB4EADC-9042-4FC0-9269-C8F318C9146C}" type="presOf" srcId="{BA69A3AD-9273-4875-8DD3-1E8AB9E7E3A3}" destId="{C51BFD16-5D31-4302-8A98-54DDF5B25257}" srcOrd="0" destOrd="0" presId="urn:microsoft.com/office/officeart/2005/8/layout/hProcess7"/>
    <dgm:cxn modelId="{A033E13A-75F6-467F-9693-9B7C66F55788}" type="presOf" srcId="{4DD96CE4-1FF6-4F88-8E00-E8A47BB2487A}" destId="{28FE77F0-2303-4E0C-9DBB-924D3F05BB0C}" srcOrd="0" destOrd="0" presId="urn:microsoft.com/office/officeart/2005/8/layout/hProcess7"/>
    <dgm:cxn modelId="{0AB20EFF-648B-4602-A662-656D111AC1FB}" type="presParOf" srcId="{85788B3F-0FC4-49BC-B46A-C2713F6F7EAA}" destId="{A2D90525-F179-48AA-8C5E-0E1340EB1746}" srcOrd="0" destOrd="0" presId="urn:microsoft.com/office/officeart/2005/8/layout/hProcess7"/>
    <dgm:cxn modelId="{D451B7B6-D0E2-4901-8DAA-E47B5BEB6638}" type="presParOf" srcId="{A2D90525-F179-48AA-8C5E-0E1340EB1746}" destId="{2ECB7572-8AE5-4454-B2C1-19DDC67539EE}" srcOrd="0" destOrd="0" presId="urn:microsoft.com/office/officeart/2005/8/layout/hProcess7"/>
    <dgm:cxn modelId="{54972F84-96FD-4242-AC0A-849F1B2F65A7}" type="presParOf" srcId="{A2D90525-F179-48AA-8C5E-0E1340EB1746}" destId="{E1315BAE-5283-4634-8E9C-95594F95F873}" srcOrd="1" destOrd="0" presId="urn:microsoft.com/office/officeart/2005/8/layout/hProcess7"/>
    <dgm:cxn modelId="{E7C6E1D2-7EEB-4399-824F-CD37EB92E47B}" type="presParOf" srcId="{A2D90525-F179-48AA-8C5E-0E1340EB1746}" destId="{C51BFD16-5D31-4302-8A98-54DDF5B25257}" srcOrd="2" destOrd="0" presId="urn:microsoft.com/office/officeart/2005/8/layout/hProcess7"/>
    <dgm:cxn modelId="{6AFB761B-28D9-488E-9BE7-853E001FDC69}" type="presParOf" srcId="{85788B3F-0FC4-49BC-B46A-C2713F6F7EAA}" destId="{BA612B5D-A703-4F0C-A421-1F7266240A71}" srcOrd="1" destOrd="0" presId="urn:microsoft.com/office/officeart/2005/8/layout/hProcess7"/>
    <dgm:cxn modelId="{341FB8B7-EF1F-463E-A4CB-BD15CB70739B}" type="presParOf" srcId="{85788B3F-0FC4-49BC-B46A-C2713F6F7EAA}" destId="{3910B5F7-E976-45FA-905F-B9BC84100066}" srcOrd="2" destOrd="0" presId="urn:microsoft.com/office/officeart/2005/8/layout/hProcess7"/>
    <dgm:cxn modelId="{458652A3-BEAE-4742-A8DD-0424D5ED3380}" type="presParOf" srcId="{3910B5F7-E976-45FA-905F-B9BC84100066}" destId="{328E2095-C5FF-4C2E-BCE8-7141DBA1F0D7}" srcOrd="0" destOrd="0" presId="urn:microsoft.com/office/officeart/2005/8/layout/hProcess7"/>
    <dgm:cxn modelId="{21EE2967-FB8F-4E7F-8B73-0E9E933FCAE5}" type="presParOf" srcId="{3910B5F7-E976-45FA-905F-B9BC84100066}" destId="{CD34AECA-80C6-4FA0-84D2-58D616C22E97}" srcOrd="1" destOrd="0" presId="urn:microsoft.com/office/officeart/2005/8/layout/hProcess7"/>
    <dgm:cxn modelId="{277793BA-F3B5-4B9D-A91C-D07F65802EE9}" type="presParOf" srcId="{3910B5F7-E976-45FA-905F-B9BC84100066}" destId="{5E43F965-CB9B-4B20-9D9F-C64925B481A1}" srcOrd="2" destOrd="0" presId="urn:microsoft.com/office/officeart/2005/8/layout/hProcess7"/>
    <dgm:cxn modelId="{CD458040-6F0A-4BF1-9BE3-0B677BA41DEC}" type="presParOf" srcId="{85788B3F-0FC4-49BC-B46A-C2713F6F7EAA}" destId="{18805F6E-894F-4346-ABEE-5B9E3A1412B7}" srcOrd="3" destOrd="0" presId="urn:microsoft.com/office/officeart/2005/8/layout/hProcess7"/>
    <dgm:cxn modelId="{ADDBB0DF-5D7A-4329-98A3-B841AE6343BD}" type="presParOf" srcId="{85788B3F-0FC4-49BC-B46A-C2713F6F7EAA}" destId="{F0613B52-12B9-402F-A2D1-AF85767C7167}" srcOrd="4" destOrd="0" presId="urn:microsoft.com/office/officeart/2005/8/layout/hProcess7"/>
    <dgm:cxn modelId="{D40B622D-C6EF-424E-8FA6-68E6E6D320E4}" type="presParOf" srcId="{F0613B52-12B9-402F-A2D1-AF85767C7167}" destId="{C6F0348D-55F2-4F8E-B5BB-7AC7D4550057}" srcOrd="0" destOrd="0" presId="urn:microsoft.com/office/officeart/2005/8/layout/hProcess7"/>
    <dgm:cxn modelId="{C71C006B-4953-4440-9D65-471C73B0584D}" type="presParOf" srcId="{F0613B52-12B9-402F-A2D1-AF85767C7167}" destId="{69446FB8-0689-4D18-99DD-EC29CBCFC16F}" srcOrd="1" destOrd="0" presId="urn:microsoft.com/office/officeart/2005/8/layout/hProcess7"/>
    <dgm:cxn modelId="{78561F53-50EE-440B-A523-3F31321441B9}" type="presParOf" srcId="{F0613B52-12B9-402F-A2D1-AF85767C7167}" destId="{8C31A30E-C7CD-4E41-AB47-A5E78CE8918E}" srcOrd="2" destOrd="0" presId="urn:microsoft.com/office/officeart/2005/8/layout/hProcess7"/>
    <dgm:cxn modelId="{1D36DCB4-5A17-452E-B202-3945FE319CD6}" type="presParOf" srcId="{85788B3F-0FC4-49BC-B46A-C2713F6F7EAA}" destId="{31A9BF9B-10D3-40FD-BF5A-67389F2497AE}" srcOrd="5" destOrd="0" presId="urn:microsoft.com/office/officeart/2005/8/layout/hProcess7"/>
    <dgm:cxn modelId="{8FA95808-70D0-43AA-9F7B-8C84DC87002B}" type="presParOf" srcId="{85788B3F-0FC4-49BC-B46A-C2713F6F7EAA}" destId="{BBBC1C56-7F45-447A-B9A1-4DAC91497A1E}" srcOrd="6" destOrd="0" presId="urn:microsoft.com/office/officeart/2005/8/layout/hProcess7"/>
    <dgm:cxn modelId="{91C329E8-3114-4AE6-A83B-F1BAE45442DE}" type="presParOf" srcId="{BBBC1C56-7F45-447A-B9A1-4DAC91497A1E}" destId="{4EA3571F-8D65-49B8-8652-CDA1D5BEA5AB}" srcOrd="0" destOrd="0" presId="urn:microsoft.com/office/officeart/2005/8/layout/hProcess7"/>
    <dgm:cxn modelId="{D80DA473-947F-4922-8767-E0D8ABDCD441}" type="presParOf" srcId="{BBBC1C56-7F45-447A-B9A1-4DAC91497A1E}" destId="{B1C17960-2569-42E5-AB8A-407F1E079B5F}" srcOrd="1" destOrd="0" presId="urn:microsoft.com/office/officeart/2005/8/layout/hProcess7"/>
    <dgm:cxn modelId="{7696C7E6-629F-4F6C-8FA1-29BBF15EEB76}" type="presParOf" srcId="{BBBC1C56-7F45-447A-B9A1-4DAC91497A1E}" destId="{16E35E77-C084-4EBB-B8AA-FD80ACC156C7}" srcOrd="2" destOrd="0" presId="urn:microsoft.com/office/officeart/2005/8/layout/hProcess7"/>
    <dgm:cxn modelId="{6C4F67BD-22B6-4E07-82C9-F0CBA6BC2B03}" type="presParOf" srcId="{85788B3F-0FC4-49BC-B46A-C2713F6F7EAA}" destId="{5704D6FB-6FB8-4902-A991-6ABBB9E69356}" srcOrd="7" destOrd="0" presId="urn:microsoft.com/office/officeart/2005/8/layout/hProcess7"/>
    <dgm:cxn modelId="{3DC9105C-B80E-4B5A-B186-436EA6C0DF0B}" type="presParOf" srcId="{85788B3F-0FC4-49BC-B46A-C2713F6F7EAA}" destId="{2636734F-691F-4D1D-B0F4-0F68A8E5F79A}" srcOrd="8" destOrd="0" presId="urn:microsoft.com/office/officeart/2005/8/layout/hProcess7"/>
    <dgm:cxn modelId="{34B265A0-D787-4CE2-83F9-53AE49A9DB13}" type="presParOf" srcId="{2636734F-691F-4D1D-B0F4-0F68A8E5F79A}" destId="{E0751579-8235-4124-B9E2-BF90F6B7934D}" srcOrd="0" destOrd="0" presId="urn:microsoft.com/office/officeart/2005/8/layout/hProcess7"/>
    <dgm:cxn modelId="{B232033E-27FE-43D3-BDA6-13B8977AE19C}" type="presParOf" srcId="{2636734F-691F-4D1D-B0F4-0F68A8E5F79A}" destId="{047C4FB6-230E-4CC6-9574-7909174B8581}" srcOrd="1" destOrd="0" presId="urn:microsoft.com/office/officeart/2005/8/layout/hProcess7"/>
    <dgm:cxn modelId="{5B36ECDA-95E2-46C1-B71B-CC12258EBB48}" type="presParOf" srcId="{2636734F-691F-4D1D-B0F4-0F68A8E5F79A}" destId="{28FE77F0-2303-4E0C-9DBB-924D3F05BB0C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FF4C3E-A40A-46EA-AF1D-3230E642F98A}">
      <dsp:nvSpPr>
        <dsp:cNvPr id="0" name=""/>
        <dsp:cNvSpPr/>
      </dsp:nvSpPr>
      <dsp:spPr>
        <a:xfrm rot="5400000">
          <a:off x="4995499" y="-1964551"/>
          <a:ext cx="116760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33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estructurales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26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de proceso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19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de resultado</a:t>
          </a:r>
          <a:endParaRPr lang="es-MX" sz="2000" kern="1200" dirty="0"/>
        </a:p>
      </dsp:txBody>
      <dsp:txXfrm rot="-5400000">
        <a:off x="2945827" y="142119"/>
        <a:ext cx="5209946" cy="1053604"/>
      </dsp:txXfrm>
    </dsp:sp>
    <dsp:sp modelId="{A46BD963-F681-40A6-A032-240CE82BC2A7}">
      <dsp:nvSpPr>
        <dsp:cNvPr id="0" name=""/>
        <dsp:cNvSpPr/>
      </dsp:nvSpPr>
      <dsp:spPr>
        <a:xfrm>
          <a:off x="0" y="0"/>
          <a:ext cx="2962656" cy="1291763"/>
        </a:xfrm>
        <a:prstGeom prst="roundRect">
          <a:avLst/>
        </a:prstGeom>
        <a:solidFill>
          <a:srgbClr val="7030A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/>
            <a:t>Salud</a:t>
          </a:r>
          <a:endParaRPr lang="es-MX" sz="4000" kern="1200" dirty="0"/>
        </a:p>
      </dsp:txBody>
      <dsp:txXfrm>
        <a:off x="63059" y="63059"/>
        <a:ext cx="2836538" cy="1165645"/>
      </dsp:txXfrm>
    </dsp:sp>
    <dsp:sp modelId="{5BFCA006-665A-4FF7-AD9A-556395857525}">
      <dsp:nvSpPr>
        <dsp:cNvPr id="0" name=""/>
        <dsp:cNvSpPr/>
      </dsp:nvSpPr>
      <dsp:spPr>
        <a:xfrm rot="5400000">
          <a:off x="4955406" y="-609453"/>
          <a:ext cx="1198488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30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estructurales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29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de proceso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20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de resultado</a:t>
          </a:r>
          <a:endParaRPr lang="es-MX" sz="2000" kern="1200" dirty="0"/>
        </a:p>
      </dsp:txBody>
      <dsp:txXfrm rot="-5400000">
        <a:off x="2921179" y="1483279"/>
        <a:ext cx="5208439" cy="1081478"/>
      </dsp:txXfrm>
    </dsp:sp>
    <dsp:sp modelId="{E5B6CDE1-4710-445A-B438-22E4004EC77A}">
      <dsp:nvSpPr>
        <dsp:cNvPr id="0" name=""/>
        <dsp:cNvSpPr/>
      </dsp:nvSpPr>
      <dsp:spPr>
        <a:xfrm>
          <a:off x="0" y="1315251"/>
          <a:ext cx="2962656" cy="1395097"/>
        </a:xfrm>
        <a:prstGeom prst="roundRect">
          <a:avLst/>
        </a:prstGeom>
        <a:solidFill>
          <a:srgbClr val="00B0F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/>
            <a:t>Educación</a:t>
          </a:r>
          <a:endParaRPr lang="es-MX" sz="4000" kern="1200" dirty="0"/>
        </a:p>
      </dsp:txBody>
      <dsp:txXfrm>
        <a:off x="68103" y="1383354"/>
        <a:ext cx="2826450" cy="1258891"/>
      </dsp:txXfrm>
    </dsp:sp>
    <dsp:sp modelId="{C2BEB68D-4834-43D3-A710-8ED88DC52EC1}">
      <dsp:nvSpPr>
        <dsp:cNvPr id="0" name=""/>
        <dsp:cNvSpPr/>
      </dsp:nvSpPr>
      <dsp:spPr>
        <a:xfrm rot="5400000">
          <a:off x="4986186" y="849844"/>
          <a:ext cx="1216038" cy="5270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36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estructurales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17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de proceso</a:t>
          </a:r>
          <a:endParaRPr lang="es-MX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2000" kern="1200" dirty="0" smtClean="0"/>
            <a:t>11 </a:t>
          </a:r>
          <a:r>
            <a:rPr lang="es-MX" sz="2000" kern="1200" dirty="0" err="1" smtClean="0"/>
            <a:t>ind</a:t>
          </a:r>
          <a:r>
            <a:rPr lang="es-MX" sz="2000" kern="1200" dirty="0" smtClean="0"/>
            <a:t>. de resultado</a:t>
          </a:r>
          <a:endParaRPr lang="es-MX" sz="2000" kern="1200" dirty="0"/>
        </a:p>
      </dsp:txBody>
      <dsp:txXfrm rot="-5400000">
        <a:off x="2958811" y="2936581"/>
        <a:ext cx="5211426" cy="1097314"/>
      </dsp:txXfrm>
    </dsp:sp>
    <dsp:sp modelId="{22103ACF-3B00-46E5-BD56-7CE3A95840B2}">
      <dsp:nvSpPr>
        <dsp:cNvPr id="0" name=""/>
        <dsp:cNvSpPr/>
      </dsp:nvSpPr>
      <dsp:spPr>
        <a:xfrm>
          <a:off x="14694" y="2745946"/>
          <a:ext cx="2932614" cy="1433747"/>
        </a:xfrm>
        <a:prstGeom prst="roundRect">
          <a:avLst/>
        </a:prstGeom>
        <a:solidFill>
          <a:schemeClr val="accent1">
            <a:lumMod val="7500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000" kern="1200" dirty="0" smtClean="0"/>
            <a:t>Seguridad Social</a:t>
          </a:r>
          <a:endParaRPr lang="es-MX" sz="4000" kern="1200" dirty="0"/>
        </a:p>
      </dsp:txBody>
      <dsp:txXfrm>
        <a:off x="84684" y="2815936"/>
        <a:ext cx="2792634" cy="12937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CB7572-8AE5-4454-B2C1-19DDC67539EE}">
      <dsp:nvSpPr>
        <dsp:cNvPr id="0" name=""/>
        <dsp:cNvSpPr/>
      </dsp:nvSpPr>
      <dsp:spPr>
        <a:xfrm>
          <a:off x="1449" y="2"/>
          <a:ext cx="2262693" cy="48767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Estructurales</a:t>
          </a:r>
          <a:endParaRPr lang="es-MX" sz="2700" kern="1200" dirty="0"/>
        </a:p>
      </dsp:txBody>
      <dsp:txXfrm rot="16200000">
        <a:off x="-1771767" y="1773219"/>
        <a:ext cx="3998972" cy="452538"/>
      </dsp:txXfrm>
    </dsp:sp>
    <dsp:sp modelId="{C51BFD16-5D31-4302-8A98-54DDF5B25257}">
      <dsp:nvSpPr>
        <dsp:cNvPr id="0" name=""/>
        <dsp:cNvSpPr/>
      </dsp:nvSpPr>
      <dsp:spPr>
        <a:xfrm>
          <a:off x="498826" y="2"/>
          <a:ext cx="1685706" cy="4876795"/>
        </a:xfrm>
        <a:prstGeom prst="rect">
          <a:avLst/>
        </a:prstGeom>
        <a:noFill/>
        <a:ln w="2642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/>
            <a:t>No hay un </a:t>
          </a:r>
          <a:r>
            <a:rPr lang="es-MX" sz="2000" kern="1200" dirty="0" err="1" smtClean="0"/>
            <a:t>reconoci</a:t>
          </a:r>
          <a:r>
            <a:rPr lang="es-MX" sz="2000" kern="1200" dirty="0" smtClean="0"/>
            <a:t>-miento amplio de derechos sexuales y reproductivos en la legislación. Sólo en referencia a servicios de planificación familiar.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 smtClean="0"/>
        </a:p>
      </dsp:txBody>
      <dsp:txXfrm>
        <a:off x="498826" y="2"/>
        <a:ext cx="1685706" cy="4876795"/>
      </dsp:txXfrm>
    </dsp:sp>
    <dsp:sp modelId="{C6F0348D-55F2-4F8E-B5BB-7AC7D4550057}">
      <dsp:nvSpPr>
        <dsp:cNvPr id="0" name=""/>
        <dsp:cNvSpPr/>
      </dsp:nvSpPr>
      <dsp:spPr>
        <a:xfrm>
          <a:off x="2386620" y="0"/>
          <a:ext cx="2881163" cy="4876795"/>
        </a:xfrm>
        <a:prstGeom prst="roundRect">
          <a:avLst>
            <a:gd name="adj" fmla="val 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Proceso</a:t>
          </a:r>
          <a:endParaRPr lang="es-MX" sz="2700" kern="1200" dirty="0"/>
        </a:p>
      </dsp:txBody>
      <dsp:txXfrm rot="16200000">
        <a:off x="675250" y="1711369"/>
        <a:ext cx="3998972" cy="576232"/>
      </dsp:txXfrm>
    </dsp:sp>
    <dsp:sp modelId="{CD34AECA-80C6-4FA0-84D2-58D616C22E97}">
      <dsp:nvSpPr>
        <dsp:cNvPr id="0" name=""/>
        <dsp:cNvSpPr/>
      </dsp:nvSpPr>
      <dsp:spPr>
        <a:xfrm rot="5400000">
          <a:off x="2125197" y="2749481"/>
          <a:ext cx="508382" cy="43217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31A30E-C7CD-4E41-AB47-A5E78CE8918E}">
      <dsp:nvSpPr>
        <dsp:cNvPr id="0" name=""/>
        <dsp:cNvSpPr/>
      </dsp:nvSpPr>
      <dsp:spPr>
        <a:xfrm>
          <a:off x="2962853" y="0"/>
          <a:ext cx="2146466" cy="4876795"/>
        </a:xfrm>
        <a:prstGeom prst="rect">
          <a:avLst/>
        </a:prstGeom>
        <a:noFill/>
        <a:ln w="2642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5151" rIns="0" bIns="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 </a:t>
          </a:r>
          <a:endParaRPr lang="es-MX" sz="19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900" kern="1200" dirty="0"/>
        </a:p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Menos de 1 de cada cuatro mujeres de 15 a 24 años usaba anticonceptivos en 2009, en tanto el promedio de uso del total de mujeres en edad fértil es menor a 50%. No se cuenta con encuestas recientes en esta materia.</a:t>
          </a:r>
          <a:endParaRPr lang="es-MX" sz="1900" kern="1200" dirty="0"/>
        </a:p>
      </dsp:txBody>
      <dsp:txXfrm>
        <a:off x="2962853" y="0"/>
        <a:ext cx="2146466" cy="4876795"/>
      </dsp:txXfrm>
    </dsp:sp>
    <dsp:sp modelId="{E0751579-8235-4124-B9E2-BF90F6B7934D}">
      <dsp:nvSpPr>
        <dsp:cNvPr id="0" name=""/>
        <dsp:cNvSpPr/>
      </dsp:nvSpPr>
      <dsp:spPr>
        <a:xfrm>
          <a:off x="5338948" y="28594"/>
          <a:ext cx="2881163" cy="4800836"/>
        </a:xfrm>
        <a:prstGeom prst="roundRect">
          <a:avLst>
            <a:gd name="adj" fmla="val 5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92583" rIns="120015" bIns="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Resultado</a:t>
          </a:r>
          <a:endParaRPr lang="es-MX" sz="2700" kern="1200" dirty="0"/>
        </a:p>
      </dsp:txBody>
      <dsp:txXfrm rot="16200000">
        <a:off x="3658722" y="1708821"/>
        <a:ext cx="3936686" cy="576232"/>
      </dsp:txXfrm>
    </dsp:sp>
    <dsp:sp modelId="{B1C17960-2569-42E5-AB8A-407F1E079B5F}">
      <dsp:nvSpPr>
        <dsp:cNvPr id="0" name=""/>
        <dsp:cNvSpPr/>
      </dsp:nvSpPr>
      <dsp:spPr>
        <a:xfrm rot="5400000">
          <a:off x="5107201" y="2749481"/>
          <a:ext cx="508382" cy="432174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64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FE77F0-2303-4E0C-9DBB-924D3F05BB0C}">
      <dsp:nvSpPr>
        <dsp:cNvPr id="0" name=""/>
        <dsp:cNvSpPr/>
      </dsp:nvSpPr>
      <dsp:spPr>
        <a:xfrm>
          <a:off x="5915181" y="28594"/>
          <a:ext cx="2146466" cy="4800836"/>
        </a:xfrm>
        <a:prstGeom prst="rect">
          <a:avLst/>
        </a:prstGeom>
        <a:noFill/>
        <a:ln w="2642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000" kern="1200" dirty="0"/>
        </a:p>
      </dsp:txBody>
      <dsp:txXfrm>
        <a:off x="5915181" y="28594"/>
        <a:ext cx="2146466" cy="4800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0.00044</cdr:x>
      <cdr:y>0.02644</cdr:y>
    </cdr:from>
    <cdr:to>
      <cdr:x>0.08476</cdr:x>
      <cdr:y>0.14312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176" y="92076"/>
          <a:ext cx="609600" cy="406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MX" sz="800"/>
            <a:t>Miles de personas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MX" smtClean="0"/>
              <a:t>Taller Análisis Estratégico 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A096F-C7B7-4636-A0D9-21C26AA3F384}" type="datetimeFigureOut">
              <a:rPr lang="es-MX" smtClean="0"/>
              <a:t>18/08/2014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4A791-EBE6-4D58-BADE-A25CD65F557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93833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s-MX" smtClean="0"/>
              <a:t>Taller Análisis Estratégico 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F3362-3CC6-492F-9150-8475F534EA1E}" type="datetimeFigureOut">
              <a:rPr lang="es-MX" smtClean="0"/>
              <a:t>18/08/2014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590A22-75DA-42A3-B87F-4C7E271C42A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610784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MX" smtClean="0"/>
              <a:t>Taller Análisis Estratégico </a:t>
            </a:r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590A22-75DA-42A3-B87F-4C7E271C42A3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941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590A22-75DA-42A3-B87F-4C7E271C42A3}" type="slidenum">
              <a:rPr lang="es-MX" smtClean="0"/>
              <a:t>26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s-MX" smtClean="0"/>
              <a:t>Taller Análisis Estratégico 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8763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4448-DAD6-4CAE-A193-08880525F672}" type="datetime1">
              <a:rPr lang="es-MX" smtClean="0"/>
              <a:t>18/08/2014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4FA0D-B100-4EC8-97B7-97F8B6558DFB}" type="datetime1">
              <a:rPr lang="es-MX" smtClean="0"/>
              <a:t>18/08/2014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D54F0-F561-49FE-9648-FE699FCA5428}" type="datetime1">
              <a:rPr lang="es-MX" smtClean="0"/>
              <a:t>18/08/2014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3AFAB-AF89-4ABF-BE68-3BA23B4C96B7}" type="datetime1">
              <a:rPr lang="es-MX" smtClean="0"/>
              <a:t>18/08/2014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  <p:pic>
        <p:nvPicPr>
          <p:cNvPr id="7" name="6 Imagen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03535" y="476672"/>
            <a:ext cx="1139053" cy="1040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D1BDF-8F32-41F6-976F-D7515237F39E}" type="datetime1">
              <a:rPr lang="es-MX" smtClean="0"/>
              <a:t>18/08/2014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0E6F-064D-44E3-B8C7-9E80BA68B04D}" type="datetime1">
              <a:rPr lang="es-MX" smtClean="0"/>
              <a:t>18/08/2014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10029-6EFA-4C42-9C84-F303AAE8C5E9}" type="datetime1">
              <a:rPr lang="es-MX" smtClean="0"/>
              <a:t>18/08/2014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C1EE9-61BC-4C56-9130-F2D259744BD0}" type="datetime1">
              <a:rPr lang="es-MX" smtClean="0"/>
              <a:t>18/08/2014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9993B-07A6-448A-9120-168D70771EF9}" type="datetime1">
              <a:rPr lang="es-MX" smtClean="0"/>
              <a:t>18/08/2014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1FC1F-DED1-4712-B4C4-FEEDF9C15B85}" type="datetime1">
              <a:rPr lang="es-MX" smtClean="0"/>
              <a:t>18/08/2014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CADA1-3062-494C-921D-550B6A4EF4FB}" type="datetime1">
              <a:rPr lang="es-MX" smtClean="0"/>
              <a:t>18/08/2014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7DD0E3B-22A7-4ABA-924F-4AED68078965}" type="datetime1">
              <a:rPr lang="es-MX" smtClean="0"/>
              <a:t>18/08/2014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1096D92E-5D48-4F47-8104-FB7137B0D62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2.emf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371600"/>
            <a:ext cx="7992888" cy="1927225"/>
          </a:xfrm>
        </p:spPr>
        <p:txBody>
          <a:bodyPr/>
          <a:lstStyle/>
          <a:p>
            <a:r>
              <a:rPr lang="es-MX" sz="2800" dirty="0"/>
              <a:t>¿POR QUÉ MEDIR LOS </a:t>
            </a:r>
            <a:r>
              <a:rPr lang="es-MX" sz="2800" dirty="0" smtClean="0"/>
              <a:t>DERECHOS HUMANOS</a:t>
            </a:r>
            <a:r>
              <a:rPr lang="es-MX" sz="2800" dirty="0"/>
              <a:t>?</a:t>
            </a:r>
            <a:br>
              <a:rPr lang="es-MX" sz="2800" dirty="0"/>
            </a:br>
            <a:r>
              <a:rPr lang="es-MX" sz="2800" dirty="0"/>
              <a:t>EL USO DE INDICADORES EN EL PROTOCOLO DE SAN </a:t>
            </a:r>
            <a:r>
              <a:rPr lang="es-MX" sz="2800" dirty="0" smtClean="0"/>
              <a:t>SALVADOR</a:t>
            </a:r>
            <a:endParaRPr lang="es-MX" sz="28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28497" y="5430108"/>
            <a:ext cx="6947959" cy="807204"/>
          </a:xfrm>
        </p:spPr>
        <p:txBody>
          <a:bodyPr>
            <a:normAutofit/>
          </a:bodyPr>
          <a:lstStyle/>
          <a:p>
            <a:pPr algn="r"/>
            <a:r>
              <a:rPr lang="es-MX" sz="1800" dirty="0" smtClean="0"/>
              <a:t>Laura Elisa Pérez Gómez</a:t>
            </a:r>
          </a:p>
          <a:p>
            <a:pPr algn="r"/>
            <a:r>
              <a:rPr lang="es-MX" sz="1800" dirty="0" smtClean="0"/>
              <a:t>Investigadora </a:t>
            </a:r>
            <a:r>
              <a:rPr lang="es-MX" sz="1800" dirty="0" err="1" smtClean="0"/>
              <a:t>PUDH</a:t>
            </a:r>
            <a:r>
              <a:rPr lang="es-MX" sz="1800" dirty="0" smtClean="0"/>
              <a:t> -UNAM</a:t>
            </a:r>
            <a:endParaRPr lang="es-MX" sz="1800" dirty="0"/>
          </a:p>
        </p:txBody>
      </p:sp>
      <p:pic>
        <p:nvPicPr>
          <p:cNvPr id="4" name="3 Imagen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3535" y="706227"/>
            <a:ext cx="1139053" cy="1040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5 CuadroTexto"/>
          <p:cNvSpPr txBox="1"/>
          <p:nvPr/>
        </p:nvSpPr>
        <p:spPr>
          <a:xfrm>
            <a:off x="720879" y="3606115"/>
            <a:ext cx="78115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i="1" dirty="0" smtClean="0">
                <a:solidFill>
                  <a:schemeClr val="accent1"/>
                </a:solidFill>
                <a:latin typeface="Arial" pitchFamily="34" charset="0"/>
              </a:rPr>
              <a:t>Los Derechos Humanos Hoy</a:t>
            </a:r>
          </a:p>
          <a:p>
            <a:r>
              <a:rPr lang="es-MX" sz="2400" i="1" dirty="0" smtClean="0">
                <a:solidFill>
                  <a:schemeClr val="accent1"/>
                </a:solidFill>
                <a:latin typeface="Arial" pitchFamily="34" charset="0"/>
              </a:rPr>
              <a:t>Segundo </a:t>
            </a:r>
            <a:r>
              <a:rPr lang="es-MX" sz="2400" i="1" dirty="0" smtClean="0">
                <a:solidFill>
                  <a:schemeClr val="accent1"/>
                </a:solidFill>
                <a:latin typeface="Arial" pitchFamily="34" charset="0"/>
              </a:rPr>
              <a:t>Ciclo de </a:t>
            </a:r>
            <a:r>
              <a:rPr lang="es-MX" sz="2400" i="1" dirty="0" smtClean="0">
                <a:solidFill>
                  <a:schemeClr val="accent1"/>
                </a:solidFill>
                <a:latin typeface="Arial" pitchFamily="34" charset="0"/>
              </a:rPr>
              <a:t>Conferencias</a:t>
            </a:r>
          </a:p>
          <a:p>
            <a:r>
              <a:rPr lang="es-MX" sz="2400" i="1" dirty="0" smtClean="0">
                <a:solidFill>
                  <a:schemeClr val="accent1"/>
                </a:solidFill>
                <a:latin typeface="Arial" pitchFamily="34" charset="0"/>
              </a:rPr>
              <a:t>Programa Universitario de Derechos Humanos</a:t>
            </a:r>
            <a:endParaRPr lang="es-MX" sz="2400" i="1" dirty="0">
              <a:solidFill>
                <a:schemeClr val="accent1"/>
              </a:solidFill>
              <a:latin typeface="Arial" pitchFamily="34" charset="0"/>
            </a:endParaRPr>
          </a:p>
        </p:txBody>
      </p:sp>
      <p:pic>
        <p:nvPicPr>
          <p:cNvPr id="7" name="6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9285" y="692696"/>
            <a:ext cx="98425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CuadroTexto"/>
          <p:cNvSpPr txBox="1"/>
          <p:nvPr/>
        </p:nvSpPr>
        <p:spPr>
          <a:xfrm>
            <a:off x="6842203" y="6309320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smtClean="0"/>
              <a:t>Agosto 19, 2014</a:t>
            </a:r>
            <a:endParaRPr lang="es-MX" sz="14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026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10</a:t>
            </a:fld>
            <a:endParaRPr lang="es-MX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702890" y="764704"/>
            <a:ext cx="782955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_tradnl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Objetivos</a:t>
            </a:r>
            <a:endParaRPr lang="es-ES_tradnl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endParaRPr lang="es-ES_tradnl" sz="1600" b="1" dirty="0">
              <a:solidFill>
                <a:srgbClr val="990099"/>
              </a:solidFill>
              <a:latin typeface="Calibri" pitchFamily="34" charset="0"/>
            </a:endParaRPr>
          </a:p>
          <a:p>
            <a:pPr marL="355600" lvl="1" indent="-355600">
              <a:buClr>
                <a:schemeClr val="accent1"/>
              </a:buClr>
              <a:buFont typeface="Wingdings" pitchFamily="2" charset="2"/>
              <a:buChar char="ü"/>
            </a:pPr>
            <a:r>
              <a:rPr lang="es-ES_tradnl" sz="2400" dirty="0">
                <a:latin typeface="Calibri" pitchFamily="34" charset="0"/>
              </a:rPr>
              <a:t>Verificar el cumplimiento de las obligaciones suscritas en el Protocolo. </a:t>
            </a:r>
            <a:endParaRPr lang="es-ES" sz="2400" dirty="0">
              <a:latin typeface="Calibri" pitchFamily="34" charset="0"/>
            </a:endParaRPr>
          </a:p>
          <a:p>
            <a:pPr marL="355600" indent="-355600">
              <a:buClr>
                <a:schemeClr val="accent1"/>
              </a:buClr>
              <a:buFont typeface="Wingdings" pitchFamily="2" charset="2"/>
              <a:buChar char="ü"/>
            </a:pPr>
            <a:r>
              <a:rPr lang="es-ES_tradnl" sz="2400" dirty="0" smtClean="0">
                <a:latin typeface="Calibri" pitchFamily="34" charset="0"/>
              </a:rPr>
              <a:t>Estimular </a:t>
            </a:r>
            <a:r>
              <a:rPr lang="es-ES_tradnl" sz="2400" dirty="0">
                <a:latin typeface="Calibri" pitchFamily="34" charset="0"/>
              </a:rPr>
              <a:t>un proceso de evaluación y de medición de cumplimiento de derechos </a:t>
            </a:r>
            <a:r>
              <a:rPr lang="es-ES_tradnl" sz="2400" dirty="0" smtClean="0">
                <a:latin typeface="Calibri" pitchFamily="34" charset="0"/>
              </a:rPr>
              <a:t>sociales.</a:t>
            </a:r>
            <a:endParaRPr lang="es-ES_tradnl" sz="2400" dirty="0">
              <a:latin typeface="Calibri" pitchFamily="34" charset="0"/>
            </a:endParaRPr>
          </a:p>
          <a:p>
            <a:pPr marL="355600" lvl="1" indent="-355600">
              <a:buClr>
                <a:schemeClr val="accent1"/>
              </a:buClr>
              <a:buFont typeface="Wingdings" pitchFamily="2" charset="2"/>
              <a:buChar char="ü"/>
            </a:pPr>
            <a:r>
              <a:rPr lang="es-ES_tradnl" sz="2400" dirty="0">
                <a:latin typeface="Calibri" pitchFamily="34" charset="0"/>
              </a:rPr>
              <a:t>Contar con instrumento útil para diseño y evaluación permanente para las políticas públicas sobre DESC. </a:t>
            </a:r>
          </a:p>
          <a:p>
            <a:pPr marL="355600" lvl="1" indent="-355600">
              <a:buClr>
                <a:schemeClr val="accent1"/>
              </a:buClr>
              <a:buFont typeface="Wingdings" pitchFamily="2" charset="2"/>
              <a:buChar char="ü"/>
            </a:pPr>
            <a:r>
              <a:rPr lang="es-ES_tradnl" sz="2400" dirty="0" smtClean="0">
                <a:latin typeface="Calibri" pitchFamily="34" charset="0"/>
              </a:rPr>
              <a:t>Superar </a:t>
            </a:r>
            <a:r>
              <a:rPr lang="es-ES_tradnl" sz="2400" dirty="0">
                <a:latin typeface="Calibri" pitchFamily="34" charset="0"/>
              </a:rPr>
              <a:t>el mero reporte y no reiterar otros informes.</a:t>
            </a:r>
          </a:p>
          <a:p>
            <a:pPr marL="0" lvl="1"/>
            <a:endParaRPr lang="es-ES" sz="2400" dirty="0" smtClean="0">
              <a:latin typeface="Calibri" pitchFamily="34" charset="0"/>
            </a:endParaRPr>
          </a:p>
          <a:p>
            <a:pPr marL="0" lvl="1"/>
            <a:r>
              <a:rPr lang="es-ES_tradnl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Bases Conceptuales</a:t>
            </a:r>
            <a:endParaRPr lang="es-ES_tradnl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  <a:p>
            <a:pPr marL="342900" lvl="1" indent="-342900">
              <a:buClr>
                <a:schemeClr val="accent1"/>
              </a:buClr>
              <a:buFont typeface="Wingdings" pitchFamily="2" charset="2"/>
              <a:buChar char="ü"/>
            </a:pPr>
            <a:r>
              <a:rPr lang="es-MX" sz="2400" dirty="0">
                <a:latin typeface="Calibri" pitchFamily="34" charset="0"/>
              </a:rPr>
              <a:t>Los indicadores deben reflejar el contenido normativo de los derechos.</a:t>
            </a:r>
          </a:p>
          <a:p>
            <a:pPr marL="342900" lvl="1" indent="-342900">
              <a:buClr>
                <a:schemeClr val="accent1"/>
              </a:buClr>
              <a:buFont typeface="Wingdings" pitchFamily="2" charset="2"/>
              <a:buChar char="ü"/>
            </a:pPr>
            <a:r>
              <a:rPr lang="es-MX" sz="2400" dirty="0" smtClean="0">
                <a:latin typeface="Calibri" pitchFamily="34" charset="0"/>
              </a:rPr>
              <a:t>Reflejo </a:t>
            </a:r>
            <a:r>
              <a:rPr lang="es-MX" sz="2400" dirty="0">
                <a:latin typeface="Calibri" pitchFamily="34" charset="0"/>
              </a:rPr>
              <a:t>de obligaciones en los indicadores.</a:t>
            </a:r>
          </a:p>
          <a:p>
            <a:pPr marL="342900" lvl="1" indent="-342900">
              <a:buClr>
                <a:schemeClr val="accent1"/>
              </a:buClr>
              <a:buFont typeface="Wingdings" pitchFamily="2" charset="2"/>
              <a:buChar char="ü"/>
            </a:pPr>
            <a:r>
              <a:rPr lang="es-MX" sz="2400" dirty="0" smtClean="0">
                <a:latin typeface="Calibri" pitchFamily="34" charset="0"/>
              </a:rPr>
              <a:t>Reflejo </a:t>
            </a:r>
            <a:r>
              <a:rPr lang="es-MX" sz="2400" dirty="0">
                <a:latin typeface="Calibri" pitchFamily="34" charset="0"/>
              </a:rPr>
              <a:t>de normas y principios transversales</a:t>
            </a:r>
            <a:r>
              <a:rPr lang="es-MX" sz="2400" dirty="0" smtClean="0">
                <a:latin typeface="Calibri" pitchFamily="34" charset="0"/>
              </a:rPr>
              <a:t>.</a:t>
            </a:r>
            <a:endParaRPr lang="es-ES_tradnl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3995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11</a:t>
            </a:fld>
            <a:endParaRPr lang="es-MX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39750" y="1772816"/>
            <a:ext cx="820896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800" dirty="0" smtClean="0">
                <a:latin typeface="Calibri" pitchFamily="34" charset="0"/>
              </a:rPr>
              <a:t>Recepción </a:t>
            </a:r>
            <a:r>
              <a:rPr lang="es-ES_tradnl" sz="2800" dirty="0">
                <a:latin typeface="Calibri" pitchFamily="34" charset="0"/>
              </a:rPr>
              <a:t>del </a:t>
            </a:r>
            <a:r>
              <a:rPr lang="es-ES_tradnl" sz="2800" dirty="0" smtClean="0">
                <a:latin typeface="Calibri" pitchFamily="34" charset="0"/>
              </a:rPr>
              <a:t>Derecho</a:t>
            </a:r>
          </a:p>
          <a:p>
            <a:pPr marL="371475" indent="-371475">
              <a:buClr>
                <a:schemeClr val="accent1"/>
              </a:buClr>
              <a:buFont typeface="Wingdings" pitchFamily="2" charset="2"/>
              <a:buChar char="v"/>
            </a:pPr>
            <a:endParaRPr lang="es-ES_tradnl" sz="1200" dirty="0" smtClean="0">
              <a:latin typeface="Calibri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800" dirty="0" smtClean="0">
                <a:latin typeface="Calibri" pitchFamily="34" charset="0"/>
              </a:rPr>
              <a:t>Contexto </a:t>
            </a:r>
            <a:r>
              <a:rPr lang="es-ES_tradnl" sz="2800" dirty="0">
                <a:latin typeface="Calibri" pitchFamily="34" charset="0"/>
              </a:rPr>
              <a:t>financiero básico y compromisos </a:t>
            </a:r>
            <a:r>
              <a:rPr lang="es-ES_tradnl" sz="2800" dirty="0" smtClean="0">
                <a:latin typeface="Calibri" pitchFamily="34" charset="0"/>
              </a:rPr>
              <a:t>presupuestales</a:t>
            </a:r>
          </a:p>
          <a:p>
            <a:pPr marL="371475" indent="-371475">
              <a:buClr>
                <a:schemeClr val="accent1"/>
              </a:buClr>
              <a:buFont typeface="Wingdings" pitchFamily="2" charset="2"/>
              <a:buChar char="v"/>
            </a:pPr>
            <a:endParaRPr lang="es-ES_tradnl" sz="1200" dirty="0" smtClean="0">
              <a:latin typeface="Calibri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800" dirty="0">
                <a:latin typeface="Calibri" pitchFamily="34" charset="0"/>
              </a:rPr>
              <a:t>Capacidades estatales o </a:t>
            </a:r>
            <a:r>
              <a:rPr lang="es-ES_tradnl" sz="2800" dirty="0" smtClean="0">
                <a:latin typeface="Calibri" pitchFamily="34" charset="0"/>
              </a:rPr>
              <a:t>institucionales</a:t>
            </a:r>
          </a:p>
          <a:p>
            <a:pPr marL="371475" indent="-371475">
              <a:buClr>
                <a:schemeClr val="accent1"/>
              </a:buClr>
              <a:buFont typeface="Wingdings" pitchFamily="2" charset="2"/>
              <a:buChar char="v"/>
            </a:pPr>
            <a:endParaRPr lang="es-ES_tradnl" sz="1200" dirty="0" smtClean="0">
              <a:latin typeface="Calibri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800" dirty="0" smtClean="0">
                <a:latin typeface="Calibri" pitchFamily="34" charset="0"/>
              </a:rPr>
              <a:t>Igualdad y no discriminación</a:t>
            </a:r>
          </a:p>
          <a:p>
            <a:pPr marL="371475" indent="-371475">
              <a:buClr>
                <a:schemeClr val="accent1"/>
              </a:buClr>
              <a:buFont typeface="Wingdings" pitchFamily="2" charset="2"/>
              <a:buChar char="v"/>
            </a:pPr>
            <a:endParaRPr lang="es-ES_tradnl" sz="1200" dirty="0" smtClean="0">
              <a:latin typeface="Calibri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800" dirty="0" smtClean="0">
                <a:latin typeface="Calibri" pitchFamily="34" charset="0"/>
              </a:rPr>
              <a:t>Acceso a la justicia</a:t>
            </a:r>
          </a:p>
          <a:p>
            <a:pPr marL="371475" indent="-371475">
              <a:buClr>
                <a:schemeClr val="accent1"/>
              </a:buClr>
              <a:buFont typeface="Wingdings" pitchFamily="2" charset="2"/>
              <a:buChar char="v"/>
            </a:pPr>
            <a:endParaRPr lang="es-ES_tradnl" sz="1200" dirty="0" smtClean="0">
              <a:latin typeface="Calibri" pitchFamily="34" charset="0"/>
            </a:endParaRPr>
          </a:p>
          <a:p>
            <a:pPr marL="457200" indent="-457200">
              <a:buClr>
                <a:schemeClr val="accent1"/>
              </a:buClr>
              <a:buFont typeface="Wingdings" pitchFamily="2" charset="2"/>
              <a:buChar char="v"/>
            </a:pPr>
            <a:r>
              <a:rPr lang="es-ES_tradnl" sz="2800" dirty="0" smtClean="0">
                <a:latin typeface="Calibri" pitchFamily="34" charset="0"/>
              </a:rPr>
              <a:t>Acceso a la información y participación</a:t>
            </a:r>
            <a:endParaRPr lang="es-ES_tradnl" sz="2800" dirty="0">
              <a:latin typeface="Calibri" pitchFamily="34" charset="0"/>
              <a:ea typeface="ＭＳ Ｐゴシック"/>
              <a:cs typeface="ＭＳ Ｐゴシック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7200" y="836712"/>
            <a:ext cx="7355160" cy="731837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Categorías y principios transversales</a:t>
            </a:r>
            <a:endParaRPr lang="es-MX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914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12</a:t>
            </a:fld>
            <a:endParaRPr lang="es-MX"/>
          </a:p>
        </p:txBody>
      </p:sp>
      <p:grpSp>
        <p:nvGrpSpPr>
          <p:cNvPr id="5" name="4 Grupo"/>
          <p:cNvGrpSpPr/>
          <p:nvPr/>
        </p:nvGrpSpPr>
        <p:grpSpPr>
          <a:xfrm>
            <a:off x="251520" y="1268760"/>
            <a:ext cx="8675687" cy="4872261"/>
            <a:chOff x="251520" y="1409402"/>
            <a:chExt cx="8675687" cy="4872261"/>
          </a:xfrm>
        </p:grpSpPr>
        <p:sp>
          <p:nvSpPr>
            <p:cNvPr id="6" name="5 CuadroTexto"/>
            <p:cNvSpPr txBox="1">
              <a:spLocks noChangeArrowheads="1"/>
            </p:cNvSpPr>
            <p:nvPr/>
          </p:nvSpPr>
          <p:spPr bwMode="auto">
            <a:xfrm>
              <a:off x="1907704" y="1409402"/>
              <a:ext cx="5667077" cy="579438"/>
            </a:xfrm>
            <a:prstGeom prst="rect">
              <a:avLst/>
            </a:prstGeom>
            <a:ln>
              <a:solidFill>
                <a:srgbClr val="00B0F0"/>
              </a:solidFill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s-ES" sz="3200" dirty="0" smtClean="0">
                  <a:latin typeface="+mj-lt"/>
                  <a:ea typeface="ＭＳ Ｐゴシック"/>
                  <a:cs typeface="Arial" charset="0"/>
                </a:rPr>
                <a:t>3 TIPOS </a:t>
              </a:r>
              <a:r>
                <a:rPr lang="es-ES" sz="3200" dirty="0">
                  <a:latin typeface="+mj-lt"/>
                  <a:ea typeface="ＭＳ Ｐゴシック"/>
                  <a:cs typeface="Arial" charset="0"/>
                </a:rPr>
                <a:t>DE INDICADORES</a:t>
              </a:r>
              <a:r>
                <a:rPr lang="es-ES" sz="1600" dirty="0">
                  <a:latin typeface="+mj-lt"/>
                  <a:ea typeface="ＭＳ Ｐゴシック"/>
                  <a:cs typeface="Arial" charset="0"/>
                </a:rPr>
                <a:t>   </a:t>
              </a:r>
            </a:p>
          </p:txBody>
        </p:sp>
        <p:sp>
          <p:nvSpPr>
            <p:cNvPr id="7" name="6 Rectángulo"/>
            <p:cNvSpPr/>
            <p:nvPr/>
          </p:nvSpPr>
          <p:spPr bwMode="auto">
            <a:xfrm>
              <a:off x="5940152" y="2204864"/>
              <a:ext cx="2786384" cy="812328"/>
            </a:xfrm>
            <a:prstGeom prst="rect">
              <a:avLst/>
            </a:prstGeom>
            <a:solidFill>
              <a:srgbClr val="00B0F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20320" rIns="30480" bIns="2032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400" dirty="0">
                  <a:solidFill>
                    <a:schemeClr val="bg1"/>
                  </a:solidFill>
                  <a:latin typeface="Arial" pitchFamily="34" charset="0"/>
                  <a:ea typeface="ＭＳ Ｐゴシック" pitchFamily="-111" charset="-128"/>
                  <a:cs typeface="Arial" pitchFamily="34" charset="0"/>
                </a:rPr>
                <a:t>DE RESULTADOS</a:t>
              </a:r>
            </a:p>
          </p:txBody>
        </p:sp>
        <p:sp>
          <p:nvSpPr>
            <p:cNvPr id="8" name="7 Rectángulo"/>
            <p:cNvSpPr/>
            <p:nvPr/>
          </p:nvSpPr>
          <p:spPr bwMode="auto">
            <a:xfrm>
              <a:off x="395537" y="2179389"/>
              <a:ext cx="2516187" cy="817563"/>
            </a:xfrm>
            <a:prstGeom prst="rect">
              <a:avLst/>
            </a:prstGeom>
            <a:solidFill>
              <a:srgbClr val="00B0F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20320" rIns="30480" bIns="2032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200" dirty="0">
                  <a:solidFill>
                    <a:schemeClr val="bg1"/>
                  </a:solidFill>
                  <a:latin typeface="Arial" pitchFamily="34" charset="0"/>
                  <a:ea typeface="ＭＳ Ｐゴシック" pitchFamily="-111" charset="-128"/>
                  <a:cs typeface="Arial" pitchFamily="34" charset="0"/>
                </a:rPr>
                <a:t>ESTRUCTURALES</a:t>
              </a:r>
            </a:p>
          </p:txBody>
        </p:sp>
        <p:sp>
          <p:nvSpPr>
            <p:cNvPr id="9" name="8 Rectángulo"/>
            <p:cNvSpPr/>
            <p:nvPr/>
          </p:nvSpPr>
          <p:spPr bwMode="auto">
            <a:xfrm>
              <a:off x="3131840" y="2204864"/>
              <a:ext cx="2596084" cy="800097"/>
            </a:xfrm>
            <a:prstGeom prst="rect">
              <a:avLst/>
            </a:prstGeom>
            <a:solidFill>
              <a:srgbClr val="00B0F0"/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30480" tIns="20320" rIns="30480" bIns="20320" anchor="ctr"/>
            <a:lstStyle/>
            <a:p>
              <a:pPr algn="ctr" defTabSz="7112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2400" dirty="0">
                  <a:solidFill>
                    <a:schemeClr val="bg1"/>
                  </a:solidFill>
                  <a:latin typeface="Arial" pitchFamily="34" charset="0"/>
                  <a:ea typeface="ＭＳ Ｐゴシック" pitchFamily="-111" charset="-128"/>
                  <a:cs typeface="Arial" pitchFamily="34" charset="0"/>
                </a:rPr>
                <a:t>DE </a:t>
              </a:r>
              <a:r>
                <a:rPr lang="es-ES" sz="2400" dirty="0" smtClean="0">
                  <a:solidFill>
                    <a:schemeClr val="bg1"/>
                  </a:solidFill>
                  <a:latin typeface="Arial" pitchFamily="34" charset="0"/>
                  <a:ea typeface="ＭＳ Ｐゴシック" pitchFamily="-111" charset="-128"/>
                  <a:cs typeface="Arial" pitchFamily="34" charset="0"/>
                </a:rPr>
                <a:t>PROCESO</a:t>
              </a:r>
              <a:endParaRPr lang="es-ES" sz="2400" dirty="0">
                <a:solidFill>
                  <a:schemeClr val="bg1"/>
                </a:solidFill>
                <a:latin typeface="Arial" pitchFamily="34" charset="0"/>
                <a:ea typeface="ＭＳ Ｐゴシック" pitchFamily="-111" charset="-128"/>
                <a:cs typeface="Arial" pitchFamily="34" charset="0"/>
              </a:endParaRPr>
            </a:p>
          </p:txBody>
        </p:sp>
        <p:sp>
          <p:nvSpPr>
            <p:cNvPr id="10" name="AutoShape 30"/>
            <p:cNvSpPr>
              <a:spLocks noChangeArrowheads="1"/>
            </p:cNvSpPr>
            <p:nvPr/>
          </p:nvSpPr>
          <p:spPr bwMode="auto">
            <a:xfrm>
              <a:off x="899592" y="3150294"/>
              <a:ext cx="7416800" cy="85477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AR" sz="2800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SEÑALES DE PROGRESO CUALITATIVAS</a:t>
              </a:r>
              <a:endParaRPr lang="es-ES" sz="2800" dirty="0">
                <a:solidFill>
                  <a:schemeClr val="bg1"/>
                </a:solidFill>
                <a:latin typeface="Arial" pitchFamily="34" charset="0"/>
                <a:ea typeface="ＭＳ Ｐゴシック"/>
                <a:cs typeface="Arial" pitchFamily="34" charset="0"/>
              </a:endParaRPr>
            </a:p>
          </p:txBody>
        </p:sp>
        <p:sp>
          <p:nvSpPr>
            <p:cNvPr id="11" name="AutoShape 31"/>
            <p:cNvSpPr>
              <a:spLocks noChangeArrowheads="1"/>
            </p:cNvSpPr>
            <p:nvPr/>
          </p:nvSpPr>
          <p:spPr bwMode="auto">
            <a:xfrm>
              <a:off x="251520" y="4221088"/>
              <a:ext cx="8675687" cy="2060575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s-ES_tradnl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ENFOQUE DE EQUIDAD DE GÉNERO, </a:t>
              </a:r>
              <a:r>
                <a:rPr lang="es-ES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DIVERSIDAD É</a:t>
              </a:r>
              <a:r>
                <a:rPr lang="es-ES" dirty="0" smtClean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TNICA </a:t>
              </a:r>
              <a:r>
                <a:rPr lang="es-ES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Y CULTURAL,</a:t>
              </a:r>
            </a:p>
            <a:p>
              <a:pPr algn="ctr"/>
              <a:r>
                <a:rPr lang="es-ES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 PERSONAS MAYORES,</a:t>
              </a:r>
            </a:p>
            <a:p>
              <a:pPr algn="ctr"/>
              <a:r>
                <a:rPr lang="es-ES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 NIÑOS , NIÑAS Y ADOLESCENTES, PERSONAS CON DISCAPACIDAD,</a:t>
              </a:r>
            </a:p>
            <a:p>
              <a:pPr algn="ctr"/>
              <a:r>
                <a:rPr lang="es-AR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INCIDENCIA DE SOCIEDAD CIVIL EN </a:t>
              </a:r>
              <a:r>
                <a:rPr lang="es-AR" dirty="0" smtClean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FORMULACIÓN </a:t>
              </a:r>
              <a:r>
                <a:rPr lang="es-AR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DE AVANCES </a:t>
              </a:r>
            </a:p>
            <a:p>
              <a:pPr algn="ctr"/>
              <a:r>
                <a:rPr lang="es-AR" dirty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LEGISLATIVOS Y </a:t>
              </a:r>
              <a:r>
                <a:rPr lang="es-AR" dirty="0" smtClean="0">
                  <a:solidFill>
                    <a:schemeClr val="bg1"/>
                  </a:solidFill>
                  <a:latin typeface="Arial" pitchFamily="34" charset="0"/>
                  <a:ea typeface="ＭＳ Ｐゴシック"/>
                  <a:cs typeface="Arial" pitchFamily="34" charset="0"/>
                </a:rPr>
                <a:t>POLÍTICAS PÚBLICAS</a:t>
              </a:r>
              <a:endParaRPr lang="es-ES" dirty="0">
                <a:solidFill>
                  <a:schemeClr val="bg1"/>
                </a:solidFill>
                <a:latin typeface="Arial" pitchFamily="34" charset="0"/>
                <a:ea typeface="ＭＳ Ｐゴシック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8372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13</a:t>
            </a:fld>
            <a:endParaRPr lang="es-MX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46811" y="1196752"/>
            <a:ext cx="8473661" cy="54726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01447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/>
          </a:bodyPr>
          <a:lstStyle/>
          <a:p>
            <a:r>
              <a:rPr lang="es-MX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Requerimientos para los indicadores</a:t>
            </a:r>
            <a:endParaRPr lang="es-MX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55776" y="1196752"/>
            <a:ext cx="3826768" cy="5256584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Pertinentes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Sensibles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Relevantes</a:t>
            </a:r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Válidos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Confiables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Fácticos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Suficientes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Factibles</a:t>
            </a:r>
            <a:endParaRPr lang="es-MX" sz="3200" dirty="0"/>
          </a:p>
          <a:p>
            <a:pPr marL="514350" indent="-514350">
              <a:buFont typeface="+mj-lt"/>
              <a:buAutoNum type="romanLcPeriod"/>
            </a:pPr>
            <a:r>
              <a:rPr lang="es-MX" sz="3200" dirty="0" smtClean="0"/>
              <a:t>Económicos</a:t>
            </a:r>
            <a:endParaRPr lang="es-MX" sz="32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63109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s-MX" sz="4000" i="1" dirty="0"/>
              <a:t>Aportes al proceso y resultados en el caso de México</a:t>
            </a:r>
            <a:endParaRPr lang="es-MX" sz="4000" i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05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16</a:t>
            </a:fld>
            <a:endParaRPr lang="es-MX"/>
          </a:p>
        </p:txBody>
      </p:sp>
      <p:grpSp>
        <p:nvGrpSpPr>
          <p:cNvPr id="5" name="4 Grupo"/>
          <p:cNvGrpSpPr/>
          <p:nvPr/>
        </p:nvGrpSpPr>
        <p:grpSpPr>
          <a:xfrm>
            <a:off x="503043" y="1766019"/>
            <a:ext cx="8284703" cy="4903341"/>
            <a:chOff x="503043" y="1766019"/>
            <a:chExt cx="8284703" cy="4903341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4141" y="3607220"/>
              <a:ext cx="1224136" cy="16219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6852" y="3954967"/>
              <a:ext cx="1731491" cy="9141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0633" y="3779905"/>
              <a:ext cx="1584176" cy="10892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5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1385" y="4063195"/>
              <a:ext cx="2566361" cy="5179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3043" y="5445224"/>
              <a:ext cx="1803983" cy="10801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51412" y="5373216"/>
              <a:ext cx="1383806" cy="11627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9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24328" y="5147195"/>
              <a:ext cx="1156398" cy="15221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10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956" y="5301208"/>
              <a:ext cx="995148" cy="1286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11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52134" y="5157192"/>
              <a:ext cx="1384162" cy="14412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1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7984" y="1988840"/>
              <a:ext cx="2276073" cy="12781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3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64288" y="1916832"/>
              <a:ext cx="1261382" cy="15444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16 Imagen"/>
            <p:cNvPicPr/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2556135" y="1766019"/>
              <a:ext cx="1652925" cy="1734989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8" name="17 Imagen"/>
            <p:cNvPicPr/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133" y="1772816"/>
              <a:ext cx="1368152" cy="1872208"/>
            </a:xfrm>
            <a:prstGeom prst="rect">
              <a:avLst/>
            </a:prstGeom>
          </p:spPr>
        </p:pic>
      </p:grpSp>
      <p:sp>
        <p:nvSpPr>
          <p:cNvPr id="19" name="1 Título"/>
          <p:cNvSpPr txBox="1">
            <a:spLocks/>
          </p:cNvSpPr>
          <p:nvPr/>
        </p:nvSpPr>
        <p:spPr>
          <a:xfrm>
            <a:off x="323528" y="476672"/>
            <a:ext cx="7344816" cy="1008112"/>
          </a:xfrm>
          <a:prstGeom prst="rect">
            <a:avLst/>
          </a:prstGeom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/>
            <a:r>
              <a:rPr lang="es-MX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Plataforma Mexicana de Organizaciones para el </a:t>
            </a:r>
            <a:r>
              <a:rPr lang="es-MX" sz="2800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Cumplimiento del </a:t>
            </a:r>
            <a:r>
              <a:rPr lang="es-MX" sz="28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Arial" pitchFamily="34" charset="0"/>
              </a:rPr>
              <a:t>Protocolo de San Salvador</a:t>
            </a:r>
            <a:endParaRPr lang="es-MX" sz="28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989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17</a:t>
            </a:fld>
            <a:endParaRPr lang="es-MX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51520" y="638671"/>
            <a:ext cx="7355160" cy="414065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32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Fichas técnicas desarrolladas</a:t>
            </a:r>
            <a:endParaRPr lang="es-MX" sz="32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3403027" y="1569905"/>
            <a:ext cx="5266944" cy="1167600"/>
            <a:chOff x="2945827" y="85121"/>
            <a:chExt cx="5266944" cy="1167600"/>
          </a:xfrm>
        </p:grpSpPr>
        <p:sp>
          <p:nvSpPr>
            <p:cNvPr id="24" name="23 Redondear rectángulo de esquina del mismo lado"/>
            <p:cNvSpPr/>
            <p:nvPr/>
          </p:nvSpPr>
          <p:spPr>
            <a:xfrm rot="5400000">
              <a:off x="4995499" y="-1964551"/>
              <a:ext cx="1167600" cy="526694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5" name="Redondear rectángulo de esquina del mismo lado 4"/>
            <p:cNvSpPr/>
            <p:nvPr/>
          </p:nvSpPr>
          <p:spPr>
            <a:xfrm>
              <a:off x="2945827" y="142119"/>
              <a:ext cx="5209946" cy="10536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33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estructurales</a:t>
              </a:r>
              <a:endParaRPr lang="es-MX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26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de proceso</a:t>
              </a:r>
              <a:endParaRPr lang="es-MX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19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de resultado</a:t>
              </a:r>
              <a:endParaRPr lang="es-MX" sz="2000" kern="1200" dirty="0"/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457200" y="1484784"/>
            <a:ext cx="2962656" cy="1291763"/>
            <a:chOff x="0" y="0"/>
            <a:chExt cx="2962656" cy="1291763"/>
          </a:xfrm>
        </p:grpSpPr>
        <p:sp>
          <p:nvSpPr>
            <p:cNvPr id="22" name="21 Rectángulo redondeado"/>
            <p:cNvSpPr/>
            <p:nvPr/>
          </p:nvSpPr>
          <p:spPr>
            <a:xfrm>
              <a:off x="0" y="0"/>
              <a:ext cx="2962656" cy="1291763"/>
            </a:xfrm>
            <a:prstGeom prst="roundRect">
              <a:avLst/>
            </a:prstGeom>
            <a:solidFill>
              <a:srgbClr val="7030A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22 Rectángulo"/>
            <p:cNvSpPr/>
            <p:nvPr/>
          </p:nvSpPr>
          <p:spPr>
            <a:xfrm>
              <a:off x="63059" y="63059"/>
              <a:ext cx="2836538" cy="116564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76200" rIns="152400" bIns="762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4000" kern="1200" dirty="0" smtClean="0"/>
                <a:t>Salud</a:t>
              </a:r>
              <a:endParaRPr lang="es-MX" sz="4000" kern="1200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3378378" y="2909559"/>
            <a:ext cx="5266944" cy="1198488"/>
            <a:chOff x="2921178" y="1424775"/>
            <a:chExt cx="5266944" cy="1198488"/>
          </a:xfrm>
        </p:grpSpPr>
        <p:sp>
          <p:nvSpPr>
            <p:cNvPr id="20" name="19 Redondear rectángulo de esquina del mismo lado"/>
            <p:cNvSpPr/>
            <p:nvPr/>
          </p:nvSpPr>
          <p:spPr>
            <a:xfrm rot="5400000">
              <a:off x="4955406" y="-609453"/>
              <a:ext cx="1198488" cy="5266944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edondear rectángulo de esquina del mismo lado 8"/>
            <p:cNvSpPr/>
            <p:nvPr/>
          </p:nvSpPr>
          <p:spPr>
            <a:xfrm>
              <a:off x="2921179" y="1483279"/>
              <a:ext cx="5208439" cy="108147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30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estructurales</a:t>
              </a:r>
              <a:endParaRPr lang="es-MX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29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de proceso</a:t>
              </a:r>
              <a:endParaRPr lang="es-MX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20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de resultado</a:t>
              </a:r>
              <a:endParaRPr lang="es-MX" sz="2000" kern="12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457200" y="2800035"/>
            <a:ext cx="2962656" cy="1395097"/>
            <a:chOff x="0" y="1315251"/>
            <a:chExt cx="2962656" cy="1395097"/>
          </a:xfrm>
        </p:grpSpPr>
        <p:sp>
          <p:nvSpPr>
            <p:cNvPr id="18" name="17 Rectángulo redondeado"/>
            <p:cNvSpPr/>
            <p:nvPr/>
          </p:nvSpPr>
          <p:spPr>
            <a:xfrm>
              <a:off x="0" y="1315251"/>
              <a:ext cx="2962656" cy="1395097"/>
            </a:xfrm>
            <a:prstGeom prst="roundRect">
              <a:avLst/>
            </a:prstGeom>
            <a:solidFill>
              <a:srgbClr val="00B0F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68103" y="1383354"/>
              <a:ext cx="2826450" cy="125889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76200" rIns="152400" bIns="762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4000" kern="1200" dirty="0" smtClean="0"/>
                <a:t>Educación</a:t>
              </a:r>
              <a:endParaRPr lang="es-MX" sz="4000" kern="1200" dirty="0"/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3416011" y="4362003"/>
            <a:ext cx="5270788" cy="1216038"/>
            <a:chOff x="2958811" y="2877219"/>
            <a:chExt cx="5270788" cy="1216038"/>
          </a:xfrm>
        </p:grpSpPr>
        <p:sp>
          <p:nvSpPr>
            <p:cNvPr id="16" name="15 Redondear rectángulo de esquina del mismo lado"/>
            <p:cNvSpPr/>
            <p:nvPr/>
          </p:nvSpPr>
          <p:spPr>
            <a:xfrm rot="5400000">
              <a:off x="4986186" y="849844"/>
              <a:ext cx="1216038" cy="5270788"/>
            </a:xfrm>
            <a:prstGeom prst="round2SameRect">
              <a:avLst/>
            </a:pr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Redondear rectángulo de esquina del mismo lado 12"/>
            <p:cNvSpPr/>
            <p:nvPr/>
          </p:nvSpPr>
          <p:spPr>
            <a:xfrm>
              <a:off x="2958811" y="2936581"/>
              <a:ext cx="5211426" cy="109731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36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estructurales</a:t>
              </a:r>
              <a:endParaRPr lang="es-MX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17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de proceso</a:t>
              </a:r>
              <a:endParaRPr lang="es-MX" sz="2000" kern="1200" dirty="0"/>
            </a:p>
            <a:p>
              <a:pPr marL="228600" lvl="1" indent="-228600" algn="l" defTabSz="8890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2000" kern="1200" dirty="0" smtClean="0"/>
                <a:t>11 </a:t>
              </a:r>
              <a:r>
                <a:rPr lang="es-MX" sz="2000" kern="1200" dirty="0" err="1" smtClean="0"/>
                <a:t>ind</a:t>
              </a:r>
              <a:r>
                <a:rPr lang="es-MX" sz="2000" kern="1200" dirty="0" smtClean="0"/>
                <a:t>. de resultado</a:t>
              </a:r>
              <a:endParaRPr lang="es-MX" sz="2000" kern="1200" dirty="0"/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471894" y="4230730"/>
            <a:ext cx="2932614" cy="1433747"/>
            <a:chOff x="14694" y="2745946"/>
            <a:chExt cx="2932614" cy="1433747"/>
          </a:xfrm>
        </p:grpSpPr>
        <p:sp>
          <p:nvSpPr>
            <p:cNvPr id="14" name="13 Rectángulo redondeado"/>
            <p:cNvSpPr/>
            <p:nvPr/>
          </p:nvSpPr>
          <p:spPr>
            <a:xfrm>
              <a:off x="14694" y="2745946"/>
              <a:ext cx="2932614" cy="1433747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84684" y="2815936"/>
              <a:ext cx="2792634" cy="1293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52400" tIns="76200" rIns="152400" bIns="76200" numCol="1" spcCol="1270" anchor="ctr" anchorCtr="0">
              <a:noAutofit/>
            </a:bodyPr>
            <a:lstStyle/>
            <a:p>
              <a:pPr lvl="0" algn="ct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4000" kern="1200" dirty="0" smtClean="0"/>
                <a:t>Seguridad Social</a:t>
              </a:r>
              <a:endParaRPr lang="es-MX" sz="4000" kern="1200" dirty="0"/>
            </a:p>
          </p:txBody>
        </p:sp>
      </p:grpSp>
      <p:graphicFrame>
        <p:nvGraphicFramePr>
          <p:cNvPr id="26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2033139"/>
              </p:ext>
            </p:extLst>
          </p:nvPr>
        </p:nvGraphicFramePr>
        <p:xfrm>
          <a:off x="457200" y="155679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" name="26 Cerrar llave"/>
          <p:cNvSpPr/>
          <p:nvPr/>
        </p:nvSpPr>
        <p:spPr>
          <a:xfrm>
            <a:off x="6444208" y="1844824"/>
            <a:ext cx="216024" cy="864096"/>
          </a:xfrm>
          <a:prstGeom prst="rightBrac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8" name="27 Rectángulo redondeado"/>
          <p:cNvSpPr/>
          <p:nvPr/>
        </p:nvSpPr>
        <p:spPr>
          <a:xfrm>
            <a:off x="6732240" y="1844824"/>
            <a:ext cx="1872208" cy="864096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bg1"/>
                </a:solidFill>
              </a:rPr>
              <a:t>78 en total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29" name="28 Rectángulo redondeado"/>
          <p:cNvSpPr/>
          <p:nvPr/>
        </p:nvSpPr>
        <p:spPr>
          <a:xfrm>
            <a:off x="6732240" y="3212976"/>
            <a:ext cx="1872208" cy="86409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bg1"/>
                </a:solidFill>
              </a:rPr>
              <a:t>79 en total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30" name="29 Rectángulo redondeado"/>
          <p:cNvSpPr/>
          <p:nvPr/>
        </p:nvSpPr>
        <p:spPr>
          <a:xfrm>
            <a:off x="6732240" y="4653136"/>
            <a:ext cx="1872208" cy="864096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 smtClean="0">
                <a:solidFill>
                  <a:schemeClr val="bg1"/>
                </a:solidFill>
              </a:rPr>
              <a:t>64 en total</a:t>
            </a:r>
            <a:endParaRPr lang="es-MX" sz="2800" dirty="0">
              <a:solidFill>
                <a:schemeClr val="bg1"/>
              </a:solidFill>
            </a:endParaRPr>
          </a:p>
        </p:txBody>
      </p:sp>
      <p:sp>
        <p:nvSpPr>
          <p:cNvPr id="31" name="30 Cerrar llave"/>
          <p:cNvSpPr/>
          <p:nvPr/>
        </p:nvSpPr>
        <p:spPr>
          <a:xfrm>
            <a:off x="6444208" y="3212976"/>
            <a:ext cx="216024" cy="864096"/>
          </a:xfrm>
          <a:prstGeom prst="rightBrac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31 Cerrar llave"/>
          <p:cNvSpPr/>
          <p:nvPr/>
        </p:nvSpPr>
        <p:spPr>
          <a:xfrm>
            <a:off x="6444208" y="4653136"/>
            <a:ext cx="216024" cy="864096"/>
          </a:xfrm>
          <a:prstGeom prst="rightBrace">
            <a:avLst/>
          </a:prstGeom>
          <a:ln w="38100">
            <a:solidFill>
              <a:srgbClr val="99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1 Marcador de contenido"/>
          <p:cNvSpPr txBox="1">
            <a:spLocks/>
          </p:cNvSpPr>
          <p:nvPr/>
        </p:nvSpPr>
        <p:spPr>
          <a:xfrm>
            <a:off x="457200" y="5805264"/>
            <a:ext cx="8229600" cy="86409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buFontTx/>
              <a:buNone/>
            </a:pPr>
            <a:r>
              <a:rPr lang="es-MX" sz="5800" b="1" dirty="0" smtClean="0">
                <a:solidFill>
                  <a:srgbClr val="0033CC"/>
                </a:solidFill>
              </a:rPr>
              <a:t>www.pudh.unam.mx</a:t>
            </a:r>
          </a:p>
          <a:p>
            <a:pPr marL="0" indent="0" algn="ctr">
              <a:buFontTx/>
              <a:buNone/>
            </a:pPr>
            <a:r>
              <a:rPr lang="es-MX" b="1" dirty="0" smtClean="0">
                <a:solidFill>
                  <a:srgbClr val="0033CC"/>
                </a:solidFill>
              </a:rPr>
              <a:t>INVESTIGACIÓN/INDICADORES/FICHAS TÉCNICAS</a:t>
            </a:r>
            <a:endParaRPr lang="es-MX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92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251520" y="535391"/>
            <a:ext cx="547260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Formato ficha proceso / resultado</a:t>
            </a:r>
            <a:endParaRPr lang="es-MX" sz="2400" dirty="0">
              <a:solidFill>
                <a:schemeClr val="accent1"/>
              </a:solidFill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828283"/>
              </p:ext>
            </p:extLst>
          </p:nvPr>
        </p:nvGraphicFramePr>
        <p:xfrm>
          <a:off x="513002" y="1183033"/>
          <a:ext cx="7581900" cy="4450715"/>
        </p:xfrm>
        <a:graphic>
          <a:graphicData uri="http://schemas.openxmlformats.org/drawingml/2006/table">
            <a:tbl>
              <a:tblPr/>
              <a:tblGrid>
                <a:gridCol w="1316103"/>
                <a:gridCol w="438639"/>
                <a:gridCol w="1659497"/>
                <a:gridCol w="1029994"/>
                <a:gridCol w="1029994"/>
                <a:gridCol w="600995"/>
                <a:gridCol w="1506678"/>
              </a:tblGrid>
              <a:tr h="4572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BASES TÉCNICO-METODOLÓGICAS PARA EL PRIMER INFORME DE MÉXICO AL PROTOCOLO DE SAN SALVADOR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286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DERECHO 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28600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MX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INDICADOR: __________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FICHA TÉCNICA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rowSpan="3"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Nombre del Indicador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3" gridSpan="2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Denominación </a:t>
                      </a:r>
                      <a:r>
                        <a:rPr lang="es-MX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sintética o común del indicador.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Clave 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del </a:t>
                      </a:r>
                      <a:r>
                        <a:rPr lang="es-MX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Indicador</a:t>
                      </a:r>
                      <a:r>
                        <a:rPr lang="es-MX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MX" sz="10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Tipo de Indicador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es-MX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PROCESO/RESULTADO</a:t>
                      </a:r>
                      <a:endParaRPr lang="es-MX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Unidad de medida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786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Definición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Descripción general del indicador que permita identificar sus características relevantes.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90500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Método de Cálculo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Proceso que permite calcular el</a:t>
                      </a:r>
                      <a:r>
                        <a:rPr lang="es-MX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indicador en términos descriptivos comprensibles para la población general interesada.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Fórmula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19175">
                <a:tc gridSpan="2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Fórmula que</a:t>
                      </a:r>
                      <a:r>
                        <a:rPr lang="es-MX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define unívocamente el cálculo del indicador.</a:t>
                      </a:r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6762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Referencias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Argumentos sobre la importancia y utilidad del indicador.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7129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701996"/>
              </p:ext>
            </p:extLst>
          </p:nvPr>
        </p:nvGraphicFramePr>
        <p:xfrm>
          <a:off x="750087" y="1422873"/>
          <a:ext cx="7344815" cy="4238375"/>
        </p:xfrm>
        <a:graphic>
          <a:graphicData uri="http://schemas.openxmlformats.org/drawingml/2006/table">
            <a:tbl>
              <a:tblPr/>
              <a:tblGrid>
                <a:gridCol w="1274415"/>
                <a:gridCol w="1034307"/>
                <a:gridCol w="997368"/>
                <a:gridCol w="997368"/>
                <a:gridCol w="997368"/>
                <a:gridCol w="997368"/>
                <a:gridCol w="1046621"/>
              </a:tblGrid>
              <a:tr h="53774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Observaciones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Comentarios para contextualizar el indicador y/o para señalar limitaciones detectadas.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104386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Institución que lo genera o publica (Fuente)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Datos de la Institución responsable del levantamiento o sistematización de la información necesaria para calcular el indicador y,</a:t>
                      </a:r>
                      <a:r>
                        <a:rPr lang="es-MX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en su caso,</a:t>
                      </a:r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de la Institución que lo publica;</a:t>
                      </a:r>
                      <a:r>
                        <a:rPr lang="es-MX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suficientes para ubicar la información.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08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Desglose de cálculo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s-MX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Indica la desagregación (temática y territorial) disponible en los datos.</a:t>
                      </a:r>
                      <a:endParaRPr lang="es-MX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</a:tr>
              <a:tr h="2108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Periodicidad de la información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Lapsos especificados en </a:t>
                      </a:r>
                      <a:r>
                        <a:rPr lang="es-MX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que se publican</a:t>
                      </a:r>
                      <a:r>
                        <a:rPr lang="es-MX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nuevos datos.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Años de cálculo disponibles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108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DATOS PARA EL INFORME: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ctr"/>
                      <a:r>
                        <a:rPr lang="es-MX" sz="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b"/>
                      <a:endParaRPr lang="es-MX" sz="9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03149">
                <a:tc>
                  <a:txBody>
                    <a:bodyPr/>
                    <a:lstStyle/>
                    <a:p>
                      <a:pPr algn="l" fontAlgn="ctr"/>
                      <a:r>
                        <a:rPr lang="es-MX" sz="11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GRÁFICA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0881"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098" name="Picture 2" descr="http://static.adnpolitico.com/media/2012/06/20/grafic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480" y="5085184"/>
            <a:ext cx="2130632" cy="1484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CuadroTexto"/>
          <p:cNvSpPr txBox="1"/>
          <p:nvPr/>
        </p:nvSpPr>
        <p:spPr>
          <a:xfrm>
            <a:off x="251520" y="476672"/>
            <a:ext cx="5472608" cy="46166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>
                <a:solidFill>
                  <a:schemeClr val="accent1"/>
                </a:solidFill>
              </a:rPr>
              <a:t>Formato ficha proceso / resultado</a:t>
            </a:r>
            <a:endParaRPr lang="es-MX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916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Contenido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256584"/>
          </a:xfrm>
        </p:spPr>
        <p:txBody>
          <a:bodyPr>
            <a:normAutofit lnSpcReduction="10000"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MX" sz="3200" i="1" dirty="0" smtClean="0"/>
              <a:t>¿Por qué medir los derechos humanos?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MX" sz="3200" i="1" dirty="0" smtClean="0"/>
              <a:t>El Protocolo de San Salvador y su mecanismo de protección.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MX" sz="3200" i="1" dirty="0" smtClean="0"/>
              <a:t>La metodología de indicadores para medición de derechos del Protocolo.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s-MX" sz="3200" i="1" dirty="0" smtClean="0"/>
              <a:t>Aportes al proceso y resultados en el caso de México.</a:t>
            </a:r>
          </a:p>
          <a:p>
            <a:pPr lvl="2"/>
            <a:r>
              <a:rPr lang="es-MX" sz="2800" i="1" dirty="0" smtClean="0"/>
              <a:t>Derecho a la Salud</a:t>
            </a:r>
          </a:p>
          <a:p>
            <a:pPr lvl="2"/>
            <a:r>
              <a:rPr lang="es-MX" sz="2800" i="1" dirty="0" smtClean="0"/>
              <a:t>Derecho a la Seguridad Social</a:t>
            </a:r>
          </a:p>
          <a:p>
            <a:pPr lvl="2"/>
            <a:r>
              <a:rPr lang="es-MX" sz="2800" i="1" dirty="0" smtClean="0"/>
              <a:t>Derecho a la Educación</a:t>
            </a:r>
            <a:endParaRPr lang="es-MX" sz="28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397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s-MX" sz="4400" i="1" dirty="0" smtClean="0"/>
              <a:t>Derecho a la Salud</a:t>
            </a:r>
            <a:endParaRPr lang="es-MX" sz="44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37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21</a:t>
            </a:fld>
            <a:endParaRPr lang="es-MX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79" y="1631950"/>
            <a:ext cx="8445193" cy="438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4325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22</a:t>
            </a:fld>
            <a:endParaRPr lang="es-MX"/>
          </a:p>
        </p:txBody>
      </p:sp>
      <p:graphicFrame>
        <p:nvGraphicFramePr>
          <p:cNvPr id="5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9531655"/>
              </p:ext>
            </p:extLst>
          </p:nvPr>
        </p:nvGraphicFramePr>
        <p:xfrm>
          <a:off x="683569" y="1468436"/>
          <a:ext cx="7920880" cy="4696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697034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23</a:t>
            </a:fld>
            <a:endParaRPr lang="es-MX"/>
          </a:p>
        </p:txBody>
      </p:sp>
      <p:graphicFrame>
        <p:nvGraphicFramePr>
          <p:cNvPr id="3" name="2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48034"/>
              </p:ext>
            </p:extLst>
          </p:nvPr>
        </p:nvGraphicFramePr>
        <p:xfrm>
          <a:off x="611560" y="1196752"/>
          <a:ext cx="775367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2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24</a:t>
            </a:fld>
            <a:endParaRPr lang="es-MX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9690334"/>
              </p:ext>
            </p:extLst>
          </p:nvPr>
        </p:nvGraphicFramePr>
        <p:xfrm>
          <a:off x="539552" y="1412776"/>
          <a:ext cx="820891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2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25</a:t>
            </a:fld>
            <a:endParaRPr lang="es-MX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74030201"/>
              </p:ext>
            </p:extLst>
          </p:nvPr>
        </p:nvGraphicFramePr>
        <p:xfrm>
          <a:off x="611560" y="1340768"/>
          <a:ext cx="8064896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92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7499176" cy="990600"/>
          </a:xfrm>
        </p:spPr>
        <p:txBody>
          <a:bodyPr>
            <a:normAutofit/>
          </a:bodyPr>
          <a:lstStyle/>
          <a:p>
            <a:r>
              <a:rPr lang="es-MX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Política pública en materia de derechos sexuales y reproductivos</a:t>
            </a:r>
            <a:endParaRPr lang="es-MX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075063"/>
              </p:ext>
            </p:extLst>
          </p:nvPr>
        </p:nvGraphicFramePr>
        <p:xfrm>
          <a:off x="457200" y="1600200"/>
          <a:ext cx="82296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26</a:t>
            </a:fld>
            <a:endParaRPr lang="es-MX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417" y="1988840"/>
            <a:ext cx="2532695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5868144" y="6309320"/>
            <a:ext cx="3096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Mujeres que no desean tener hijos o desean espaciar el sig. </a:t>
            </a:r>
            <a:r>
              <a:rPr lang="es-MX" sz="1000" dirty="0" err="1" smtClean="0"/>
              <a:t>emb</a:t>
            </a:r>
            <a:r>
              <a:rPr lang="es-MX" sz="1000" dirty="0" smtClean="0"/>
              <a:t>., pero NO usan anticonceptivos.</a:t>
            </a:r>
            <a:endParaRPr lang="es-MX" sz="1000" dirty="0"/>
          </a:p>
        </p:txBody>
      </p:sp>
    </p:spTree>
    <p:extLst>
      <p:ext uri="{BB962C8B-B14F-4D97-AF65-F5344CB8AC3E}">
        <p14:creationId xmlns:p14="http://schemas.microsoft.com/office/powerpoint/2010/main" val="24263036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27</a:t>
            </a:fld>
            <a:endParaRPr lang="es-MX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45" y="1556792"/>
            <a:ext cx="918687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9298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s-MX" sz="4400" i="1" dirty="0"/>
              <a:t>Derecho a </a:t>
            </a:r>
            <a:r>
              <a:rPr lang="es-MX" sz="4400" i="1" dirty="0" smtClean="0"/>
              <a:t>la Seguridad Social</a:t>
            </a:r>
            <a:endParaRPr lang="es-MX" sz="44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37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10208"/>
            <a:ext cx="7211144" cy="990600"/>
          </a:xfrm>
        </p:spPr>
        <p:txBody>
          <a:bodyPr>
            <a:normAutofit/>
          </a:bodyPr>
          <a:lstStyle/>
          <a:p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Definición de Seguridad Social (OIT)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45232" y="1816224"/>
            <a:ext cx="7643192" cy="45651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sz="2800" dirty="0" smtClean="0"/>
              <a:t>“La protección </a:t>
            </a:r>
            <a:r>
              <a:rPr lang="es-MX" sz="2800" dirty="0"/>
              <a:t>que la sociedad provee para sus miembros a través de una serie de medidas públicas contra el sufrimiento social y económico que de otra manera serían causados por la ausencia o reducción sustantiva en los ingresos como resultado de la enfermedad, maternidad, accidentes laborales, invalidez y muerte; la provisión de cuidado médico; y la provisión de subsidios para familias con niños”.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29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54872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s-MX" sz="4400" i="1" dirty="0" smtClean="0"/>
              <a:t>¿Por qué medir derechos humanos?</a:t>
            </a:r>
            <a:endParaRPr lang="es-MX" sz="44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2702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30</a:t>
            </a:fld>
            <a:endParaRPr lang="es-MX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6002594"/>
              </p:ext>
            </p:extLst>
          </p:nvPr>
        </p:nvGraphicFramePr>
        <p:xfrm>
          <a:off x="683568" y="980728"/>
          <a:ext cx="799288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31</a:t>
            </a:fld>
            <a:endParaRPr lang="es-MX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068759"/>
              </p:ext>
            </p:extLst>
          </p:nvPr>
        </p:nvGraphicFramePr>
        <p:xfrm>
          <a:off x="611560" y="908720"/>
          <a:ext cx="8064896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32</a:t>
            </a:fld>
            <a:endParaRPr lang="es-MX"/>
          </a:p>
        </p:txBody>
      </p:sp>
      <p:graphicFrame>
        <p:nvGraphicFramePr>
          <p:cNvPr id="3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4548771"/>
              </p:ext>
            </p:extLst>
          </p:nvPr>
        </p:nvGraphicFramePr>
        <p:xfrm>
          <a:off x="611560" y="1124744"/>
          <a:ext cx="806489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33</a:t>
            </a:fld>
            <a:endParaRPr lang="es-MX"/>
          </a:p>
        </p:txBody>
      </p:sp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3258905"/>
              </p:ext>
            </p:extLst>
          </p:nvPr>
        </p:nvGraphicFramePr>
        <p:xfrm>
          <a:off x="467544" y="1484784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34</a:t>
            </a:fld>
            <a:endParaRPr lang="es-MX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9201332"/>
              </p:ext>
            </p:extLst>
          </p:nvPr>
        </p:nvGraphicFramePr>
        <p:xfrm>
          <a:off x="539552" y="980728"/>
          <a:ext cx="820891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35</a:t>
            </a:fld>
            <a:endParaRPr lang="es-MX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0234621"/>
              </p:ext>
            </p:extLst>
          </p:nvPr>
        </p:nvGraphicFramePr>
        <p:xfrm>
          <a:off x="467544" y="980728"/>
          <a:ext cx="820891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178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36</a:t>
            </a:fld>
            <a:endParaRPr lang="es-MX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5061214"/>
              </p:ext>
            </p:extLst>
          </p:nvPr>
        </p:nvGraphicFramePr>
        <p:xfrm>
          <a:off x="611560" y="980728"/>
          <a:ext cx="799288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4178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37</a:t>
            </a:fld>
            <a:endParaRPr lang="es-MX"/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83573725"/>
              </p:ext>
            </p:extLst>
          </p:nvPr>
        </p:nvGraphicFramePr>
        <p:xfrm>
          <a:off x="539552" y="980728"/>
          <a:ext cx="8064896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7286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s-MX" sz="4400" i="1" dirty="0"/>
              <a:t>Derecho a </a:t>
            </a:r>
            <a:r>
              <a:rPr lang="es-MX" sz="4400" i="1" dirty="0" smtClean="0"/>
              <a:t>la Educación</a:t>
            </a:r>
            <a:endParaRPr lang="es-MX" sz="4400" i="1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374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39</a:t>
            </a:fld>
            <a:endParaRPr lang="es-MX"/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5607822"/>
              </p:ext>
            </p:extLst>
          </p:nvPr>
        </p:nvGraphicFramePr>
        <p:xfrm>
          <a:off x="395536" y="1052736"/>
          <a:ext cx="8352928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17240" y="1360512"/>
            <a:ext cx="7715200" cy="4876800"/>
          </a:xfrm>
        </p:spPr>
        <p:txBody>
          <a:bodyPr>
            <a:normAutofit/>
          </a:bodyPr>
          <a:lstStyle/>
          <a:p>
            <a:pPr>
              <a:buSzPct val="100000"/>
              <a:buFont typeface="Wingdings" pitchFamily="2" charset="2"/>
              <a:buChar char="ü"/>
            </a:pPr>
            <a:r>
              <a:rPr lang="es-MX" sz="2800" dirty="0" smtClean="0"/>
              <a:t>Los indicadores </a:t>
            </a:r>
            <a:r>
              <a:rPr lang="es-MX" sz="2800" dirty="0"/>
              <a:t>de derechos humanos se </a:t>
            </a:r>
            <a:r>
              <a:rPr lang="es-MX" sz="2800" dirty="0" smtClean="0"/>
              <a:t>han </a:t>
            </a:r>
            <a:r>
              <a:rPr lang="es-MX" sz="2800" dirty="0"/>
              <a:t>desarrollado </a:t>
            </a:r>
            <a:r>
              <a:rPr lang="es-MX" sz="2800" dirty="0" smtClean="0"/>
              <a:t>a </a:t>
            </a:r>
            <a:r>
              <a:rPr lang="es-MX" sz="2800" dirty="0"/>
              <a:t>partir del requerimiento de los organismos internacionales encargados de monitorear el cumplimiento de los </a:t>
            </a:r>
            <a:r>
              <a:rPr lang="es-MX" sz="2800" dirty="0" smtClean="0"/>
              <a:t>tratados.</a:t>
            </a:r>
          </a:p>
          <a:p>
            <a:pPr>
              <a:buSzPct val="100000"/>
              <a:buFont typeface="Wingdings" pitchFamily="2" charset="2"/>
              <a:buChar char="ü"/>
            </a:pPr>
            <a:endParaRPr lang="es-MX" sz="1600" dirty="0" smtClean="0"/>
          </a:p>
          <a:p>
            <a:pPr>
              <a:buSzPct val="100000"/>
              <a:buFont typeface="Wingdings" pitchFamily="2" charset="2"/>
              <a:buChar char="ü"/>
            </a:pPr>
            <a:r>
              <a:rPr lang="es-MX" sz="2800" dirty="0" smtClean="0"/>
              <a:t>Los indicadores pueden </a:t>
            </a:r>
            <a:r>
              <a:rPr lang="es-MX" sz="2800" dirty="0"/>
              <a:t>apoyar a que las acciones de los gobiernos sean más </a:t>
            </a:r>
            <a:r>
              <a:rPr lang="es-MX" sz="2800" dirty="0" err="1" smtClean="0"/>
              <a:t>siste-máticas</a:t>
            </a:r>
            <a:r>
              <a:rPr lang="es-MX" sz="2800" dirty="0" smtClean="0"/>
              <a:t> </a:t>
            </a:r>
            <a:r>
              <a:rPr lang="es-MX" sz="2800" dirty="0"/>
              <a:t>y </a:t>
            </a:r>
            <a:r>
              <a:rPr lang="es-MX" sz="2800" dirty="0" smtClean="0"/>
              <a:t>transparentes.</a:t>
            </a:r>
          </a:p>
          <a:p>
            <a:pPr>
              <a:buSzPct val="100000"/>
              <a:buFont typeface="Wingdings" pitchFamily="2" charset="2"/>
              <a:buChar char="ü"/>
            </a:pPr>
            <a:endParaRPr lang="es-MX" sz="1600" dirty="0" smtClean="0"/>
          </a:p>
          <a:p>
            <a:pPr>
              <a:buSzPct val="100000"/>
              <a:buFont typeface="Wingdings" pitchFamily="2" charset="2"/>
              <a:buChar char="ü"/>
            </a:pPr>
            <a:r>
              <a:rPr lang="es-MX" sz="2800" dirty="0" smtClean="0"/>
              <a:t>La medición ayuda a identificar rutas de mejora.</a:t>
            </a:r>
            <a:endParaRPr lang="es-MX" sz="28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4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6377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40</a:t>
            </a:fld>
            <a:endParaRPr lang="es-MX"/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070794"/>
              </p:ext>
            </p:extLst>
          </p:nvPr>
        </p:nvGraphicFramePr>
        <p:xfrm>
          <a:off x="539552" y="1052736"/>
          <a:ext cx="81369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41</a:t>
            </a:fld>
            <a:endParaRPr lang="es-MX"/>
          </a:p>
        </p:txBody>
      </p:sp>
      <p:graphicFrame>
        <p:nvGraphicFramePr>
          <p:cNvPr id="3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3832735"/>
              </p:ext>
            </p:extLst>
          </p:nvPr>
        </p:nvGraphicFramePr>
        <p:xfrm>
          <a:off x="467544" y="1052736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42</a:t>
            </a:fld>
            <a:endParaRPr lang="es-MX"/>
          </a:p>
        </p:txBody>
      </p:sp>
      <p:graphicFrame>
        <p:nvGraphicFramePr>
          <p:cNvPr id="3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5320977"/>
              </p:ext>
            </p:extLst>
          </p:nvPr>
        </p:nvGraphicFramePr>
        <p:xfrm>
          <a:off x="323528" y="1052736"/>
          <a:ext cx="851410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43</a:t>
            </a:fld>
            <a:endParaRPr lang="es-MX"/>
          </a:p>
        </p:txBody>
      </p:sp>
      <p:graphicFrame>
        <p:nvGraphicFramePr>
          <p:cNvPr id="3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3625734"/>
              </p:ext>
            </p:extLst>
          </p:nvPr>
        </p:nvGraphicFramePr>
        <p:xfrm>
          <a:off x="395536" y="980728"/>
          <a:ext cx="8280920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3222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r>
              <a:rPr lang="es-MX" sz="4000" i="1" dirty="0" smtClean="0"/>
              <a:t>El Protocolo de San Salvador y </a:t>
            </a:r>
            <a:r>
              <a:rPr lang="es-MX" sz="4000" i="1" dirty="0" smtClean="0"/>
              <a:t>su mecanismo de protección</a:t>
            </a:r>
            <a:endParaRPr lang="es-MX" sz="4000" i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701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2513" y="548680"/>
            <a:ext cx="6131024" cy="990600"/>
          </a:xfrm>
        </p:spPr>
        <p:txBody>
          <a:bodyPr/>
          <a:lstStyle/>
          <a:p>
            <a:r>
              <a:rPr lang="es-MX" dirty="0" smtClean="0"/>
              <a:t>Protocolo de San Salvador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12776"/>
            <a:ext cx="8352928" cy="4896544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Línea de tiempo: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6</a:t>
            </a:fld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>
            <a:off x="814439" y="2924944"/>
            <a:ext cx="741682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Flecha abajo"/>
          <p:cNvSpPr/>
          <p:nvPr/>
        </p:nvSpPr>
        <p:spPr>
          <a:xfrm>
            <a:off x="683568" y="2420888"/>
            <a:ext cx="261743" cy="360040"/>
          </a:xfrm>
          <a:prstGeom prst="down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CuadroTexto"/>
          <p:cNvSpPr txBox="1"/>
          <p:nvPr/>
        </p:nvSpPr>
        <p:spPr>
          <a:xfrm>
            <a:off x="395536" y="213285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NOV/1988</a:t>
            </a:r>
          </a:p>
        </p:txBody>
      </p:sp>
      <p:sp>
        <p:nvSpPr>
          <p:cNvPr id="11" name="10 Flecha abajo"/>
          <p:cNvSpPr/>
          <p:nvPr/>
        </p:nvSpPr>
        <p:spPr>
          <a:xfrm>
            <a:off x="8100391" y="242088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CuadroTexto"/>
          <p:cNvSpPr txBox="1"/>
          <p:nvPr/>
        </p:nvSpPr>
        <p:spPr>
          <a:xfrm>
            <a:off x="7812360" y="1628800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JUN/2016</a:t>
            </a:r>
          </a:p>
        </p:txBody>
      </p:sp>
      <p:sp>
        <p:nvSpPr>
          <p:cNvPr id="13" name="12 Flecha abajo"/>
          <p:cNvSpPr/>
          <p:nvPr/>
        </p:nvSpPr>
        <p:spPr>
          <a:xfrm>
            <a:off x="7501467" y="242088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CuadroTexto"/>
          <p:cNvSpPr txBox="1"/>
          <p:nvPr/>
        </p:nvSpPr>
        <p:spPr>
          <a:xfrm>
            <a:off x="7166192" y="1855857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JUN/2014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39552" y="2996952"/>
            <a:ext cx="2016224" cy="288032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Adopción del Protocolo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6" name="15 Flecha abajo"/>
          <p:cNvSpPr/>
          <p:nvPr/>
        </p:nvSpPr>
        <p:spPr>
          <a:xfrm>
            <a:off x="3275856" y="2430624"/>
            <a:ext cx="261743" cy="360040"/>
          </a:xfrm>
          <a:prstGeom prst="down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2938675" y="209832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NOV/1999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1475656" y="3356992"/>
            <a:ext cx="2016224" cy="28803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Entrada en vigor</a:t>
            </a:r>
            <a:endParaRPr lang="es-MX" sz="1200" b="1" dirty="0">
              <a:solidFill>
                <a:schemeClr val="tx1"/>
              </a:solidFill>
            </a:endParaRPr>
          </a:p>
        </p:txBody>
      </p:sp>
      <p:sp>
        <p:nvSpPr>
          <p:cNvPr id="19" name="18 Rectángulo redondeado"/>
          <p:cNvSpPr/>
          <p:nvPr/>
        </p:nvSpPr>
        <p:spPr>
          <a:xfrm>
            <a:off x="1691680" y="3754760"/>
            <a:ext cx="3744416" cy="32231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Normas para confección de l</a:t>
            </a:r>
            <a:r>
              <a:rPr lang="es-MX" sz="1200" b="1" dirty="0">
                <a:solidFill>
                  <a:schemeClr val="tx1"/>
                </a:solidFill>
              </a:rPr>
              <a:t>o</a:t>
            </a:r>
            <a:r>
              <a:rPr lang="es-MX" sz="1200" b="1" dirty="0" smtClean="0">
                <a:solidFill>
                  <a:schemeClr val="tx1"/>
                </a:solidFill>
              </a:rPr>
              <a:t>s informes Art. 19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21" name="20 Conector recto de flecha"/>
          <p:cNvCxnSpPr/>
          <p:nvPr/>
        </p:nvCxnSpPr>
        <p:spPr>
          <a:xfrm>
            <a:off x="3406727" y="2962773"/>
            <a:ext cx="0" cy="3467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Flecha abajo"/>
          <p:cNvSpPr/>
          <p:nvPr/>
        </p:nvSpPr>
        <p:spPr>
          <a:xfrm>
            <a:off x="4737820" y="2446952"/>
            <a:ext cx="261743" cy="360040"/>
          </a:xfrm>
          <a:prstGeom prst="downArrow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3" name="22 CuadroTexto"/>
          <p:cNvSpPr txBox="1"/>
          <p:nvPr/>
        </p:nvSpPr>
        <p:spPr>
          <a:xfrm>
            <a:off x="4395732" y="211222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JUN/2005</a:t>
            </a:r>
          </a:p>
        </p:txBody>
      </p:sp>
      <p:cxnSp>
        <p:nvCxnSpPr>
          <p:cNvPr id="24" name="23 Conector recto de flecha"/>
          <p:cNvCxnSpPr/>
          <p:nvPr/>
        </p:nvCxnSpPr>
        <p:spPr>
          <a:xfrm flipH="1">
            <a:off x="4860032" y="2996952"/>
            <a:ext cx="7443" cy="6858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Flecha abajo"/>
          <p:cNvSpPr/>
          <p:nvPr/>
        </p:nvSpPr>
        <p:spPr>
          <a:xfrm>
            <a:off x="6948264" y="2420888"/>
            <a:ext cx="261743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7" name="26 CuadroTexto"/>
          <p:cNvSpPr txBox="1"/>
          <p:nvPr/>
        </p:nvSpPr>
        <p:spPr>
          <a:xfrm>
            <a:off x="6588224" y="207188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smtClean="0"/>
              <a:t>JUN/2012</a:t>
            </a:r>
          </a:p>
        </p:txBody>
      </p:sp>
      <p:sp>
        <p:nvSpPr>
          <p:cNvPr id="28" name="27 Flecha abajo"/>
          <p:cNvSpPr/>
          <p:nvPr/>
        </p:nvSpPr>
        <p:spPr>
          <a:xfrm>
            <a:off x="6084168" y="2431435"/>
            <a:ext cx="261743" cy="360040"/>
          </a:xfrm>
          <a:prstGeom prst="downArrow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9" name="28 CuadroTexto"/>
          <p:cNvSpPr txBox="1"/>
          <p:nvPr/>
        </p:nvSpPr>
        <p:spPr>
          <a:xfrm>
            <a:off x="5724128" y="2071881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 err="1" smtClean="0"/>
              <a:t>MZO</a:t>
            </a:r>
            <a:r>
              <a:rPr lang="es-MX" sz="1200" b="1" dirty="0" smtClean="0"/>
              <a:t>/2010</a:t>
            </a:r>
          </a:p>
        </p:txBody>
      </p:sp>
      <p:sp>
        <p:nvSpPr>
          <p:cNvPr id="31" name="30 Rectángulo redondeado"/>
          <p:cNvSpPr/>
          <p:nvPr/>
        </p:nvSpPr>
        <p:spPr>
          <a:xfrm>
            <a:off x="3707904" y="4219263"/>
            <a:ext cx="2627987" cy="289857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Grupo de Trabaj</a:t>
            </a:r>
            <a:r>
              <a:rPr lang="es-MX" sz="1200" b="1" dirty="0">
                <a:solidFill>
                  <a:schemeClr val="tx1"/>
                </a:solidFill>
              </a:rPr>
              <a:t>o</a:t>
            </a:r>
            <a:r>
              <a:rPr lang="es-MX" sz="1200" b="1" dirty="0" smtClean="0">
                <a:solidFill>
                  <a:schemeClr val="tx1"/>
                </a:solidFill>
              </a:rPr>
              <a:t> operativo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32" name="31 Conector recto de flecha"/>
          <p:cNvCxnSpPr/>
          <p:nvPr/>
        </p:nvCxnSpPr>
        <p:spPr>
          <a:xfrm flipH="1">
            <a:off x="6228184" y="2996952"/>
            <a:ext cx="1" cy="115030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Rectángulo redondeado"/>
          <p:cNvSpPr/>
          <p:nvPr/>
        </p:nvSpPr>
        <p:spPr>
          <a:xfrm>
            <a:off x="3874780" y="4651311"/>
            <a:ext cx="3397216" cy="43387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tx1"/>
                </a:solidFill>
              </a:rPr>
              <a:t>Aprobación de Metodología y resolución sobre presentación de informes de Estados </a:t>
            </a:r>
            <a:endParaRPr lang="es-MX" sz="1200" b="1" dirty="0">
              <a:solidFill>
                <a:schemeClr val="tx1"/>
              </a:solidFill>
            </a:endParaRPr>
          </a:p>
        </p:txBody>
      </p:sp>
      <p:cxnSp>
        <p:nvCxnSpPr>
          <p:cNvPr id="36" name="35 Conector recto de flecha"/>
          <p:cNvCxnSpPr/>
          <p:nvPr/>
        </p:nvCxnSpPr>
        <p:spPr>
          <a:xfrm flipH="1">
            <a:off x="7092280" y="2996952"/>
            <a:ext cx="1" cy="1654359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Rectángulo redondeado"/>
          <p:cNvSpPr/>
          <p:nvPr/>
        </p:nvSpPr>
        <p:spPr>
          <a:xfrm>
            <a:off x="5220072" y="5227375"/>
            <a:ext cx="2627987" cy="43387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</a:rPr>
              <a:t>Fecha presentación Informe </a:t>
            </a:r>
          </a:p>
          <a:p>
            <a:pPr algn="ctr"/>
            <a:r>
              <a:rPr lang="es-MX" sz="1200" b="1" dirty="0" err="1" smtClean="0">
                <a:solidFill>
                  <a:schemeClr val="bg1"/>
                </a:solidFill>
              </a:rPr>
              <a:t>1er</a:t>
            </a:r>
            <a:r>
              <a:rPr lang="es-MX" sz="1200" b="1" dirty="0" smtClean="0">
                <a:solidFill>
                  <a:schemeClr val="bg1"/>
                </a:solidFill>
              </a:rPr>
              <a:t> agrupamiento</a:t>
            </a:r>
            <a:endParaRPr lang="es-MX" sz="1200" b="1" dirty="0">
              <a:solidFill>
                <a:schemeClr val="bg1"/>
              </a:solidFill>
            </a:endParaRPr>
          </a:p>
        </p:txBody>
      </p:sp>
      <p:sp>
        <p:nvSpPr>
          <p:cNvPr id="39" name="38 Rectángulo redondeado"/>
          <p:cNvSpPr/>
          <p:nvPr/>
        </p:nvSpPr>
        <p:spPr>
          <a:xfrm>
            <a:off x="5832445" y="5805264"/>
            <a:ext cx="2627987" cy="433873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b="1" dirty="0" smtClean="0">
                <a:solidFill>
                  <a:schemeClr val="bg1"/>
                </a:solidFill>
              </a:rPr>
              <a:t>Fecha presentación Informe </a:t>
            </a:r>
          </a:p>
          <a:p>
            <a:pPr algn="ctr"/>
            <a:r>
              <a:rPr lang="es-MX" sz="1200" b="1" dirty="0" err="1" smtClean="0">
                <a:solidFill>
                  <a:schemeClr val="bg1"/>
                </a:solidFill>
              </a:rPr>
              <a:t>2o</a:t>
            </a:r>
            <a:r>
              <a:rPr lang="es-MX" sz="1200" b="1" dirty="0" smtClean="0">
                <a:solidFill>
                  <a:schemeClr val="bg1"/>
                </a:solidFill>
              </a:rPr>
              <a:t> agrupamiento</a:t>
            </a:r>
            <a:endParaRPr lang="es-MX" sz="1200" b="1" dirty="0">
              <a:solidFill>
                <a:schemeClr val="bg1"/>
              </a:solidFill>
            </a:endParaRPr>
          </a:p>
        </p:txBody>
      </p:sp>
      <p:cxnSp>
        <p:nvCxnSpPr>
          <p:cNvPr id="40" name="39 Conector recto de flecha"/>
          <p:cNvCxnSpPr/>
          <p:nvPr/>
        </p:nvCxnSpPr>
        <p:spPr>
          <a:xfrm flipH="1">
            <a:off x="7668344" y="2996952"/>
            <a:ext cx="1" cy="2230423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flipH="1">
            <a:off x="8244408" y="2996952"/>
            <a:ext cx="1" cy="28083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9218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Derechos protegidos en el </a:t>
            </a:r>
            <a:r>
              <a:rPr lang="es-MX" dirty="0" err="1" smtClean="0"/>
              <a:t>PSS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7</a:t>
            </a:fld>
            <a:endParaRPr lang="es-MX"/>
          </a:p>
        </p:txBody>
      </p:sp>
      <p:sp>
        <p:nvSpPr>
          <p:cNvPr id="6" name="5 Rectángulo redondeado"/>
          <p:cNvSpPr/>
          <p:nvPr/>
        </p:nvSpPr>
        <p:spPr>
          <a:xfrm>
            <a:off x="539750" y="1802011"/>
            <a:ext cx="3117850" cy="906909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defRPr/>
            </a:pPr>
            <a:r>
              <a:rPr lang="es-ES" sz="2800" dirty="0">
                <a:solidFill>
                  <a:schemeClr val="accent2"/>
                </a:solidFill>
                <a:latin typeface="Berlin Sans FB" pitchFamily="34" charset="0"/>
                <a:ea typeface="ＭＳ Ｐゴシック"/>
                <a:cs typeface="Arial" charset="0"/>
              </a:rPr>
              <a:t>PRIMER</a:t>
            </a:r>
          </a:p>
          <a:p>
            <a:pPr>
              <a:defRPr/>
            </a:pPr>
            <a:r>
              <a:rPr lang="es-ES" sz="2800" dirty="0">
                <a:solidFill>
                  <a:schemeClr val="accent2"/>
                </a:solidFill>
                <a:latin typeface="Berlin Sans FB" pitchFamily="34" charset="0"/>
                <a:ea typeface="ＭＳ Ｐゴシック"/>
                <a:cs typeface="Arial" charset="0"/>
              </a:rPr>
              <a:t>AGRUPAMIENTO</a:t>
            </a:r>
          </a:p>
          <a:p>
            <a:pPr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/>
                <a:cs typeface="Arial" charset="0"/>
              </a:rPr>
              <a:t>   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211960" y="1340768"/>
            <a:ext cx="4274381" cy="522287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/>
                <a:cs typeface="Arial" charset="0"/>
              </a:rPr>
              <a:t>DERECHO A LA SEGURIDAD SOCIAL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4225745" y="1988840"/>
            <a:ext cx="4260596" cy="50405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/>
                <a:cs typeface="Arial" charset="0"/>
              </a:rPr>
              <a:t>DERECHO A LA SALUD</a:t>
            </a:r>
          </a:p>
        </p:txBody>
      </p:sp>
      <p:sp>
        <p:nvSpPr>
          <p:cNvPr id="9" name="11 Rectángulo redondeado"/>
          <p:cNvSpPr/>
          <p:nvPr/>
        </p:nvSpPr>
        <p:spPr>
          <a:xfrm>
            <a:off x="4212853" y="2636912"/>
            <a:ext cx="4319587" cy="54443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/>
                <a:cs typeface="Arial" charset="0"/>
              </a:rPr>
              <a:t>DERECHO A LA EDUCACIÓN</a:t>
            </a:r>
          </a:p>
        </p:txBody>
      </p:sp>
      <p:sp>
        <p:nvSpPr>
          <p:cNvPr id="10" name="AutoShape 25"/>
          <p:cNvSpPr>
            <a:spLocks/>
          </p:cNvSpPr>
          <p:nvPr/>
        </p:nvSpPr>
        <p:spPr bwMode="auto">
          <a:xfrm>
            <a:off x="3921918" y="1340768"/>
            <a:ext cx="72231" cy="1877566"/>
          </a:xfrm>
          <a:prstGeom prst="leftBrace">
            <a:avLst>
              <a:gd name="adj1" fmla="val 2417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1" name="10 Rectángulo redondeado"/>
          <p:cNvSpPr/>
          <p:nvPr/>
        </p:nvSpPr>
        <p:spPr>
          <a:xfrm>
            <a:off x="539750" y="4476973"/>
            <a:ext cx="3117850" cy="1184275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>
              <a:defRPr/>
            </a:pPr>
            <a:r>
              <a:rPr lang="es-ES" sz="2800">
                <a:solidFill>
                  <a:schemeClr val="accent2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SEGUNDO </a:t>
            </a:r>
          </a:p>
          <a:p>
            <a:pPr>
              <a:defRPr/>
            </a:pPr>
            <a:r>
              <a:rPr lang="es-ES" sz="2800">
                <a:solidFill>
                  <a:schemeClr val="accent2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AGRUPAMIENTO</a:t>
            </a:r>
          </a:p>
          <a:p>
            <a:pPr>
              <a:defRPr/>
            </a:pPr>
            <a:r>
              <a:rPr lang="es-ES" sz="2000">
                <a:solidFill>
                  <a:srgbClr val="336666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   </a:t>
            </a:r>
          </a:p>
        </p:txBody>
      </p:sp>
      <p:sp>
        <p:nvSpPr>
          <p:cNvPr id="12" name="AutoShape 25"/>
          <p:cNvSpPr>
            <a:spLocks/>
          </p:cNvSpPr>
          <p:nvPr/>
        </p:nvSpPr>
        <p:spPr bwMode="auto">
          <a:xfrm>
            <a:off x="3849688" y="3573016"/>
            <a:ext cx="144462" cy="3168352"/>
          </a:xfrm>
          <a:prstGeom prst="leftBrace">
            <a:avLst>
              <a:gd name="adj1" fmla="val 24175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AR"/>
          </a:p>
        </p:txBody>
      </p:sp>
      <p:sp>
        <p:nvSpPr>
          <p:cNvPr id="13" name="12 Rectángulo redondeado"/>
          <p:cNvSpPr/>
          <p:nvPr/>
        </p:nvSpPr>
        <p:spPr>
          <a:xfrm>
            <a:off x="4282827" y="3538725"/>
            <a:ext cx="4249613" cy="75706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DERECHO AL TRABAJO Y  DERECHOS SINDICALES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4283969" y="4437112"/>
            <a:ext cx="4248472" cy="571500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DERECHO A LA </a:t>
            </a:r>
            <a:r>
              <a:rPr lang="es-ES" sz="2000" dirty="0" smtClean="0">
                <a:solidFill>
                  <a:srgbClr val="336666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ALIMENTACIÓN</a:t>
            </a:r>
            <a:endParaRPr lang="es-ES" sz="2000" dirty="0">
              <a:solidFill>
                <a:srgbClr val="336666"/>
              </a:solidFill>
              <a:latin typeface="Berlin Sans FB" pitchFamily="34" charset="0"/>
              <a:ea typeface="ＭＳ Ｐゴシック" pitchFamily="-111" charset="-128"/>
              <a:cs typeface="Arial" charset="0"/>
            </a:endParaRPr>
          </a:p>
        </p:txBody>
      </p:sp>
      <p:sp>
        <p:nvSpPr>
          <p:cNvPr id="15" name="11 Rectángulo redondeado"/>
          <p:cNvSpPr/>
          <p:nvPr/>
        </p:nvSpPr>
        <p:spPr>
          <a:xfrm>
            <a:off x="4283969" y="5157192"/>
            <a:ext cx="4248472" cy="688454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DERECHO A LOS BENEFICIOS DE LA CULTURA</a:t>
            </a:r>
          </a:p>
        </p:txBody>
      </p:sp>
      <p:sp>
        <p:nvSpPr>
          <p:cNvPr id="16" name="11 Rectángulo redondeado"/>
          <p:cNvSpPr/>
          <p:nvPr/>
        </p:nvSpPr>
        <p:spPr>
          <a:xfrm>
            <a:off x="4284413" y="6021660"/>
            <a:ext cx="4248027" cy="719708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>
              <a:defRPr/>
            </a:pPr>
            <a:r>
              <a:rPr lang="es-ES" sz="2000" dirty="0">
                <a:solidFill>
                  <a:srgbClr val="336666"/>
                </a:solidFill>
                <a:latin typeface="Berlin Sans FB" pitchFamily="34" charset="0"/>
                <a:ea typeface="ＭＳ Ｐゴシック" pitchFamily="-111" charset="-128"/>
                <a:cs typeface="Arial" charset="0"/>
              </a:rPr>
              <a:t>DERECHO AL MEDIO AMBIENTE SANO</a:t>
            </a:r>
          </a:p>
        </p:txBody>
      </p:sp>
    </p:spTree>
    <p:extLst>
      <p:ext uri="{BB962C8B-B14F-4D97-AF65-F5344CB8AC3E}">
        <p14:creationId xmlns:p14="http://schemas.microsoft.com/office/powerpoint/2010/main" val="612432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476672"/>
            <a:ext cx="6840760" cy="792088"/>
          </a:xfrm>
        </p:spPr>
        <p:txBody>
          <a:bodyPr>
            <a:normAutofit/>
          </a:bodyPr>
          <a:lstStyle/>
          <a:p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Derecho a la Salud (Art. 10, </a:t>
            </a:r>
            <a:r>
              <a:rPr lang="es-MX" sz="3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PSS</a:t>
            </a:r>
            <a:r>
              <a:rPr lang="es-MX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s-MX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269875" lvl="0" indent="-269875">
              <a:buFont typeface="+mj-lt"/>
              <a:buAutoNum type="arabicPeriod"/>
            </a:pPr>
            <a:r>
              <a:rPr lang="es-MX" sz="2600" dirty="0"/>
              <a:t>Toda persona tiene derecho a la salud, entendida como el disfrute del más alto nivel de bienestar físico, mental y social.</a:t>
            </a:r>
          </a:p>
          <a:p>
            <a:pPr marL="269875" lvl="0" indent="-269875">
              <a:buFont typeface="+mj-lt"/>
              <a:buAutoNum type="arabicPeriod"/>
            </a:pPr>
            <a:r>
              <a:rPr lang="es-MX" sz="2600" dirty="0"/>
              <a:t>Con el fin de hacer efectivo el derecho a la salud los Estados partes se comprometen a reconocer la salud como un bien público y particularmente a adoptar las siguientes medidas para garantizar este derecho:</a:t>
            </a:r>
          </a:p>
          <a:p>
            <a:pPr lvl="1"/>
            <a:r>
              <a:rPr lang="es-MX" sz="2100" dirty="0"/>
              <a:t>la </a:t>
            </a:r>
            <a:r>
              <a:rPr lang="es-MX" sz="2100" b="1" dirty="0"/>
              <a:t>atención primaria </a:t>
            </a:r>
            <a:r>
              <a:rPr lang="es-MX" sz="2100" dirty="0"/>
              <a:t>de la salud, entendiendo como tal la asistencia sanitaria esencial puesta al alcance de todos los individuos y familiares de la comunidad;</a:t>
            </a:r>
          </a:p>
          <a:p>
            <a:pPr lvl="1"/>
            <a:r>
              <a:rPr lang="es-MX" sz="2100" dirty="0"/>
              <a:t>la extensión de los beneficios de los servicios de salud a </a:t>
            </a:r>
            <a:r>
              <a:rPr lang="es-MX" sz="2100" b="1" dirty="0"/>
              <a:t>todos los individuos </a:t>
            </a:r>
            <a:r>
              <a:rPr lang="es-MX" sz="2100" dirty="0"/>
              <a:t>sujetos a la jurisdicción del Estado;</a:t>
            </a:r>
          </a:p>
          <a:p>
            <a:pPr lvl="1"/>
            <a:r>
              <a:rPr lang="es-MX" sz="2100" dirty="0"/>
              <a:t>la </a:t>
            </a:r>
            <a:r>
              <a:rPr lang="es-MX" sz="2100" b="1" dirty="0"/>
              <a:t>total inmunización </a:t>
            </a:r>
            <a:r>
              <a:rPr lang="es-MX" sz="2100" dirty="0"/>
              <a:t>contra las principales enfermedades infecciosas;</a:t>
            </a:r>
          </a:p>
          <a:p>
            <a:pPr lvl="1"/>
            <a:r>
              <a:rPr lang="es-MX" sz="2100" dirty="0"/>
              <a:t>la </a:t>
            </a:r>
            <a:r>
              <a:rPr lang="es-MX" sz="2100" b="1" dirty="0"/>
              <a:t>prevención y el tratamiento de las enfermedades </a:t>
            </a:r>
            <a:r>
              <a:rPr lang="es-MX" sz="2100" dirty="0"/>
              <a:t>endémicas, profesionales y de otra índole;</a:t>
            </a:r>
          </a:p>
          <a:p>
            <a:pPr lvl="1"/>
            <a:r>
              <a:rPr lang="es-MX" sz="2100" dirty="0"/>
              <a:t>la educación de la población sobre la </a:t>
            </a:r>
            <a:r>
              <a:rPr lang="es-MX" sz="2100" b="1" dirty="0"/>
              <a:t>prevención </a:t>
            </a:r>
            <a:r>
              <a:rPr lang="es-MX" sz="2100" dirty="0"/>
              <a:t>y tratamiento de los problemas de salud, y</a:t>
            </a:r>
          </a:p>
          <a:p>
            <a:pPr lvl="1"/>
            <a:r>
              <a:rPr lang="es-MX" sz="2100" dirty="0"/>
              <a:t>la satisfacción de las necesidades de salud de los </a:t>
            </a:r>
            <a:r>
              <a:rPr lang="es-MX" sz="2100" b="1" dirty="0"/>
              <a:t>grupos </a:t>
            </a:r>
            <a:r>
              <a:rPr lang="es-MX" sz="2100" dirty="0"/>
              <a:t>de más alto riesgo y que por sus condiciones de pobreza sean más </a:t>
            </a:r>
            <a:r>
              <a:rPr lang="es-MX" sz="2100" b="1" dirty="0"/>
              <a:t>vulnerables</a:t>
            </a:r>
            <a:r>
              <a:rPr lang="es-MX" sz="2100" dirty="0" smtClean="0"/>
              <a:t>.</a:t>
            </a:r>
            <a:endParaRPr lang="es-MX" sz="21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9308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algn="r"/>
            <a:r>
              <a:rPr lang="es-MX" sz="4000" i="1" dirty="0"/>
              <a:t>La metodología de indicadores para medición de derechos del Protocolo</a:t>
            </a:r>
            <a:endParaRPr lang="es-MX" sz="4000" i="1" dirty="0"/>
          </a:p>
        </p:txBody>
      </p:sp>
      <p:sp>
        <p:nvSpPr>
          <p:cNvPr id="2" name="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6D92E-5D48-4F47-8104-FB7137B0D62A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0059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dad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da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1983</TotalTime>
  <Words>1382</Words>
  <Application>Microsoft Office PowerPoint</Application>
  <PresentationFormat>Presentación en pantalla (4:3)</PresentationFormat>
  <Paragraphs>294</Paragraphs>
  <Slides>43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43</vt:i4>
      </vt:variant>
    </vt:vector>
  </HeadingPairs>
  <TitlesOfParts>
    <vt:vector size="44" baseType="lpstr">
      <vt:lpstr>Claridad</vt:lpstr>
      <vt:lpstr>¿POR QUÉ MEDIR LOS DERECHOS HUMANOS? EL USO DE INDICADORES EN EL PROTOCOLO DE SAN SALVADOR</vt:lpstr>
      <vt:lpstr>Contenido</vt:lpstr>
      <vt:lpstr>Presentación de PowerPoint</vt:lpstr>
      <vt:lpstr>Presentación de PowerPoint</vt:lpstr>
      <vt:lpstr>Presentación de PowerPoint</vt:lpstr>
      <vt:lpstr>Protocolo de San Salvador</vt:lpstr>
      <vt:lpstr>Derechos protegidos en el PSS</vt:lpstr>
      <vt:lpstr>Derecho a la Salud (Art. 10, PSS)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Requerimientos para los indicadores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Política pública en materia de derechos sexuales y reproductivos</vt:lpstr>
      <vt:lpstr>Presentación de PowerPoint</vt:lpstr>
      <vt:lpstr>Presentación de PowerPoint</vt:lpstr>
      <vt:lpstr>Definición de Seguridad Social (OIT)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A LA EDUCACIÓN</dc:title>
  <dc:creator>ALETHEIA</dc:creator>
  <cp:lastModifiedBy>Laura Elisa</cp:lastModifiedBy>
  <cp:revision>114</cp:revision>
  <dcterms:created xsi:type="dcterms:W3CDTF">2014-05-19T16:10:56Z</dcterms:created>
  <dcterms:modified xsi:type="dcterms:W3CDTF">2014-08-19T04:26:15Z</dcterms:modified>
</cp:coreProperties>
</file>