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365" r:id="rId2"/>
    <p:sldId id="366" r:id="rId3"/>
    <p:sldId id="367" r:id="rId4"/>
    <p:sldId id="409" r:id="rId5"/>
    <p:sldId id="410" r:id="rId6"/>
    <p:sldId id="368" r:id="rId7"/>
    <p:sldId id="275" r:id="rId8"/>
    <p:sldId id="341" r:id="rId9"/>
    <p:sldId id="340" r:id="rId10"/>
    <p:sldId id="276" r:id="rId11"/>
    <p:sldId id="278" r:id="rId12"/>
    <p:sldId id="279" r:id="rId13"/>
    <p:sldId id="280" r:id="rId14"/>
    <p:sldId id="281" r:id="rId15"/>
    <p:sldId id="282" r:id="rId16"/>
    <p:sldId id="384" r:id="rId17"/>
    <p:sldId id="344" r:id="rId18"/>
    <p:sldId id="385" r:id="rId19"/>
    <p:sldId id="343" r:id="rId20"/>
    <p:sldId id="345" r:id="rId21"/>
    <p:sldId id="346" r:id="rId22"/>
    <p:sldId id="411" r:id="rId23"/>
    <p:sldId id="412" r:id="rId24"/>
    <p:sldId id="386" r:id="rId25"/>
    <p:sldId id="342" r:id="rId26"/>
    <p:sldId id="347" r:id="rId27"/>
    <p:sldId id="348" r:id="rId28"/>
    <p:sldId id="413" r:id="rId29"/>
    <p:sldId id="414" r:id="rId30"/>
    <p:sldId id="415" r:id="rId31"/>
    <p:sldId id="416" r:id="rId32"/>
    <p:sldId id="418" r:id="rId33"/>
    <p:sldId id="417" r:id="rId34"/>
    <p:sldId id="389" r:id="rId35"/>
    <p:sldId id="422" r:id="rId36"/>
    <p:sldId id="448" r:id="rId37"/>
    <p:sldId id="449" r:id="rId38"/>
    <p:sldId id="450" r:id="rId39"/>
    <p:sldId id="420" r:id="rId40"/>
    <p:sldId id="424" r:id="rId41"/>
    <p:sldId id="436" r:id="rId42"/>
    <p:sldId id="426" r:id="rId43"/>
    <p:sldId id="432" r:id="rId44"/>
    <p:sldId id="427" r:id="rId45"/>
    <p:sldId id="390" r:id="rId46"/>
    <p:sldId id="438" r:id="rId47"/>
    <p:sldId id="447" r:id="rId48"/>
    <p:sldId id="441" r:id="rId49"/>
    <p:sldId id="430" r:id="rId50"/>
    <p:sldId id="433" r:id="rId51"/>
    <p:sldId id="446" r:id="rId52"/>
    <p:sldId id="431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442" r:id="rId63"/>
    <p:sldId id="440" r:id="rId64"/>
    <p:sldId id="428" r:id="rId6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DF9F7D3-A419-459D-A9C0-5C2B534F9F96}">
          <p14:sldIdLst>
            <p14:sldId id="365"/>
            <p14:sldId id="366"/>
            <p14:sldId id="367"/>
            <p14:sldId id="409"/>
            <p14:sldId id="410"/>
            <p14:sldId id="368"/>
            <p14:sldId id="275"/>
            <p14:sldId id="341"/>
            <p14:sldId id="340"/>
            <p14:sldId id="276"/>
            <p14:sldId id="278"/>
            <p14:sldId id="279"/>
            <p14:sldId id="280"/>
            <p14:sldId id="281"/>
            <p14:sldId id="282"/>
            <p14:sldId id="384"/>
            <p14:sldId id="344"/>
            <p14:sldId id="385"/>
            <p14:sldId id="343"/>
            <p14:sldId id="345"/>
            <p14:sldId id="346"/>
            <p14:sldId id="411"/>
            <p14:sldId id="412"/>
            <p14:sldId id="386"/>
            <p14:sldId id="342"/>
            <p14:sldId id="347"/>
            <p14:sldId id="348"/>
            <p14:sldId id="413"/>
            <p14:sldId id="414"/>
            <p14:sldId id="415"/>
            <p14:sldId id="416"/>
            <p14:sldId id="418"/>
            <p14:sldId id="417"/>
            <p14:sldId id="389"/>
            <p14:sldId id="422"/>
            <p14:sldId id="448"/>
            <p14:sldId id="449"/>
            <p14:sldId id="450"/>
            <p14:sldId id="420"/>
            <p14:sldId id="424"/>
            <p14:sldId id="436"/>
            <p14:sldId id="426"/>
            <p14:sldId id="432"/>
            <p14:sldId id="427"/>
          </p14:sldIdLst>
        </p14:section>
        <p14:section name="Sección sin título" id="{9968A202-00DD-4326-9315-BB9B763DA797}">
          <p14:sldIdLst>
            <p14:sldId id="390"/>
            <p14:sldId id="438"/>
            <p14:sldId id="447"/>
            <p14:sldId id="441"/>
            <p14:sldId id="430"/>
            <p14:sldId id="433"/>
            <p14:sldId id="446"/>
            <p14:sldId id="431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442"/>
            <p14:sldId id="440"/>
            <p14:sldId id="42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1" autoAdjust="0"/>
    <p:restoredTop sz="95246" autoAdjust="0"/>
  </p:normalViewPr>
  <p:slideViewPr>
    <p:cSldViewPr>
      <p:cViewPr varScale="1">
        <p:scale>
          <a:sx n="122" d="100"/>
          <a:sy n="122" d="100"/>
        </p:scale>
        <p:origin x="-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27F4C-E40F-7443-BA2D-ABA549EB4627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11AC0E-1CDE-4546-A518-77D53755FEE1}">
      <dgm:prSet phldrT="[Texto]"/>
      <dgm:spPr>
        <a:solidFill>
          <a:srgbClr val="D27361"/>
        </a:solidFill>
      </dgm:spPr>
      <dgm:t>
        <a:bodyPr/>
        <a:lstStyle/>
        <a:p>
          <a:r>
            <a:rPr lang="es-ES" dirty="0" smtClean="0">
              <a:solidFill>
                <a:srgbClr val="FFFFFF"/>
              </a:solidFill>
            </a:rPr>
            <a:t>Género</a:t>
          </a:r>
          <a:endParaRPr lang="es-ES" dirty="0">
            <a:solidFill>
              <a:srgbClr val="FFFFFF"/>
            </a:solidFill>
          </a:endParaRPr>
        </a:p>
      </dgm:t>
    </dgm:pt>
    <dgm:pt modelId="{B3C498F1-FAA7-624D-AF7F-30CFC96B96FA}" type="parTrans" cxnId="{68FB8758-7E12-ED41-AEBA-469865921F1A}">
      <dgm:prSet/>
      <dgm:spPr/>
      <dgm:t>
        <a:bodyPr/>
        <a:lstStyle/>
        <a:p>
          <a:endParaRPr lang="es-ES"/>
        </a:p>
      </dgm:t>
    </dgm:pt>
    <dgm:pt modelId="{7B1F267B-AB44-CB48-B301-5268BFBA9CDC}" type="sibTrans" cxnId="{68FB8758-7E12-ED41-AEBA-469865921F1A}">
      <dgm:prSet/>
      <dgm:spPr/>
      <dgm:t>
        <a:bodyPr/>
        <a:lstStyle/>
        <a:p>
          <a:endParaRPr lang="es-ES"/>
        </a:p>
      </dgm:t>
    </dgm:pt>
    <dgm:pt modelId="{504434B9-1488-7C4B-B7F4-7EC57FE93648}">
      <dgm:prSet phldrT="[Texto]" custT="1"/>
      <dgm:spPr>
        <a:solidFill>
          <a:srgbClr val="D27361"/>
        </a:solidFill>
      </dgm:spPr>
      <dgm:t>
        <a:bodyPr/>
        <a:lstStyle/>
        <a:p>
          <a:r>
            <a:rPr lang="es-ES" sz="1400" dirty="0" smtClean="0">
              <a:solidFill>
                <a:srgbClr val="FFFFFF"/>
              </a:solidFill>
            </a:rPr>
            <a:t>Establece la relación entre la violencia de género  y la discriminación</a:t>
          </a:r>
          <a:endParaRPr lang="es-ES" sz="1400" dirty="0">
            <a:solidFill>
              <a:srgbClr val="FFFFFF"/>
            </a:solidFill>
          </a:endParaRPr>
        </a:p>
      </dgm:t>
    </dgm:pt>
    <dgm:pt modelId="{1B10A0B7-F70C-6041-AD70-19906F271CF8}" type="parTrans" cxnId="{E585BE69-9096-8F46-A587-1527AA44DE2D}">
      <dgm:prSet/>
      <dgm:spPr/>
      <dgm:t>
        <a:bodyPr/>
        <a:lstStyle/>
        <a:p>
          <a:endParaRPr lang="es-ES"/>
        </a:p>
      </dgm:t>
    </dgm:pt>
    <dgm:pt modelId="{F93B5CF9-18E6-F04E-85A6-A0EC3C68F245}" type="sibTrans" cxnId="{E585BE69-9096-8F46-A587-1527AA44DE2D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"/>
        </a:p>
      </dgm:t>
    </dgm:pt>
    <dgm:pt modelId="{92412EFA-9AF9-B94D-87C5-8443A78A23A9}">
      <dgm:prSet phldrT="[Texto]" custT="1"/>
      <dgm:spPr>
        <a:solidFill>
          <a:srgbClr val="D27361"/>
        </a:solidFill>
      </dgm:spPr>
      <dgm:t>
        <a:bodyPr/>
        <a:lstStyle/>
        <a:p>
          <a:r>
            <a:rPr lang="es-ES" sz="1400" dirty="0" smtClean="0">
              <a:solidFill>
                <a:srgbClr val="FFFFFF"/>
              </a:solidFill>
            </a:rPr>
            <a:t>Identifica diversas violencias de género </a:t>
          </a:r>
          <a:endParaRPr lang="es-ES" sz="1400" dirty="0">
            <a:solidFill>
              <a:srgbClr val="FFFFFF"/>
            </a:solidFill>
          </a:endParaRPr>
        </a:p>
      </dgm:t>
    </dgm:pt>
    <dgm:pt modelId="{5A48E968-D4A1-D946-A47C-145661F63802}" type="parTrans" cxnId="{B0D81267-813E-104E-B732-85A0DB082B4D}">
      <dgm:prSet/>
      <dgm:spPr/>
      <dgm:t>
        <a:bodyPr/>
        <a:lstStyle/>
        <a:p>
          <a:endParaRPr lang="es-ES"/>
        </a:p>
      </dgm:t>
    </dgm:pt>
    <dgm:pt modelId="{84F7DADD-3FA0-6940-8998-956A534C338C}" type="sibTrans" cxnId="{B0D81267-813E-104E-B732-85A0DB082B4D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"/>
        </a:p>
      </dgm:t>
    </dgm:pt>
    <dgm:pt modelId="{55076239-DA6B-7043-BF6B-5760D420281B}">
      <dgm:prSet phldrT="[Texto]"/>
      <dgm:spPr>
        <a:solidFill>
          <a:srgbClr val="D27361"/>
        </a:solidFill>
      </dgm:spPr>
      <dgm:t>
        <a:bodyPr/>
        <a:lstStyle/>
        <a:p>
          <a:r>
            <a:rPr lang="es-ES" dirty="0" smtClean="0">
              <a:solidFill>
                <a:srgbClr val="FFFFFF"/>
              </a:solidFill>
            </a:rPr>
            <a:t>Violencia de género son violaciones a los derechos humanos</a:t>
          </a:r>
          <a:endParaRPr lang="es-ES" dirty="0">
            <a:solidFill>
              <a:srgbClr val="FFFFFF"/>
            </a:solidFill>
          </a:endParaRPr>
        </a:p>
      </dgm:t>
    </dgm:pt>
    <dgm:pt modelId="{595353EA-534F-7E48-AAE2-826652949880}" type="parTrans" cxnId="{BB35E8F8-4EE5-6E47-A0C9-915C561E0BC4}">
      <dgm:prSet/>
      <dgm:spPr/>
      <dgm:t>
        <a:bodyPr/>
        <a:lstStyle/>
        <a:p>
          <a:endParaRPr lang="es-ES"/>
        </a:p>
      </dgm:t>
    </dgm:pt>
    <dgm:pt modelId="{8F5B73BB-1A42-1640-B756-DEFB1F7C856B}" type="sibTrans" cxnId="{BB35E8F8-4EE5-6E47-A0C9-915C561E0BC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"/>
        </a:p>
      </dgm:t>
    </dgm:pt>
    <dgm:pt modelId="{85020516-EDAF-0A4E-B1FD-F7065DFBD664}">
      <dgm:prSet phldrT="[Texto]"/>
      <dgm:spPr>
        <a:solidFill>
          <a:srgbClr val="D27361"/>
        </a:solidFill>
      </dgm:spPr>
      <dgm:t>
        <a:bodyPr/>
        <a:lstStyle/>
        <a:p>
          <a:r>
            <a:rPr lang="es-ES" dirty="0" smtClean="0">
              <a:solidFill>
                <a:srgbClr val="FFFFFF"/>
              </a:solidFill>
            </a:rPr>
            <a:t>Visibiliza las relaciones de poder desigual entre hombres y mujeres</a:t>
          </a:r>
          <a:endParaRPr lang="es-ES" dirty="0">
            <a:solidFill>
              <a:srgbClr val="FFFFFF"/>
            </a:solidFill>
          </a:endParaRPr>
        </a:p>
      </dgm:t>
    </dgm:pt>
    <dgm:pt modelId="{C520B15A-A6BF-9242-AD28-C24557DEADD6}" type="parTrans" cxnId="{AEC9C88E-C1B5-3C4E-A52F-30944B3AE691}">
      <dgm:prSet/>
      <dgm:spPr/>
      <dgm:t>
        <a:bodyPr/>
        <a:lstStyle/>
        <a:p>
          <a:endParaRPr lang="es-ES"/>
        </a:p>
      </dgm:t>
    </dgm:pt>
    <dgm:pt modelId="{E8E9EC66-B02A-D544-AC80-E2371ED234F0}" type="sibTrans" cxnId="{AEC9C88E-C1B5-3C4E-A52F-30944B3AE69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"/>
        </a:p>
      </dgm:t>
    </dgm:pt>
    <dgm:pt modelId="{DE230890-DB2A-094E-B75F-860950F0B780}">
      <dgm:prSet phldrT="[Texto]" custT="1"/>
      <dgm:spPr>
        <a:solidFill>
          <a:srgbClr val="D27361"/>
        </a:solidFill>
      </dgm:spPr>
      <dgm:t>
        <a:bodyPr/>
        <a:lstStyle/>
        <a:p>
          <a:r>
            <a:rPr lang="es-ES" sz="1400" dirty="0" smtClean="0">
              <a:solidFill>
                <a:schemeClr val="bg1"/>
              </a:solidFill>
            </a:rPr>
            <a:t>Ostenta las  condiciones de vulnerabilidad de las mujeres</a:t>
          </a:r>
          <a:endParaRPr lang="es-ES" sz="1400" dirty="0">
            <a:solidFill>
              <a:schemeClr val="bg1"/>
            </a:solidFill>
          </a:endParaRPr>
        </a:p>
      </dgm:t>
    </dgm:pt>
    <dgm:pt modelId="{3E94D213-5E58-BE4F-9F89-A423F2A6C104}" type="parTrans" cxnId="{9AAF7509-3D03-7F42-B642-862266740642}">
      <dgm:prSet/>
      <dgm:spPr/>
      <dgm:t>
        <a:bodyPr/>
        <a:lstStyle/>
        <a:p>
          <a:endParaRPr lang="es-ES"/>
        </a:p>
      </dgm:t>
    </dgm:pt>
    <dgm:pt modelId="{A19792E3-82CA-C748-AAFC-6B81680276F7}" type="sibTrans" cxnId="{9AAF7509-3D03-7F42-B642-862266740642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"/>
        </a:p>
      </dgm:t>
    </dgm:pt>
    <dgm:pt modelId="{E44DF1E9-FC2C-FC49-A3EE-3E82CF45ADBD}">
      <dgm:prSet phldrT="[Texto]" custT="1"/>
      <dgm:spPr>
        <a:solidFill>
          <a:srgbClr val="D27361"/>
        </a:solidFill>
      </dgm:spPr>
      <dgm:t>
        <a:bodyPr/>
        <a:lstStyle/>
        <a:p>
          <a:r>
            <a:rPr lang="es-ES" sz="1400" dirty="0" smtClean="0">
              <a:solidFill>
                <a:srgbClr val="FFFFFF"/>
              </a:solidFill>
            </a:rPr>
            <a:t>En el marco de los derechos humanos; Civil, familiar, político, económico, cultural, social, laboral</a:t>
          </a:r>
          <a:endParaRPr lang="es-ES" sz="1400" dirty="0">
            <a:solidFill>
              <a:srgbClr val="FFFFFF"/>
            </a:solidFill>
          </a:endParaRPr>
        </a:p>
      </dgm:t>
    </dgm:pt>
    <dgm:pt modelId="{D80FB957-BB6B-E846-A9E3-53E033FC6E2D}" type="parTrans" cxnId="{BC8F5727-3F79-2541-B11E-6AE582058E4B}">
      <dgm:prSet/>
      <dgm:spPr/>
      <dgm:t>
        <a:bodyPr/>
        <a:lstStyle/>
        <a:p>
          <a:endParaRPr lang="es-ES"/>
        </a:p>
      </dgm:t>
    </dgm:pt>
    <dgm:pt modelId="{284387B9-EE5D-394F-8A42-B21E2D9A13A6}" type="sibTrans" cxnId="{BC8F5727-3F79-2541-B11E-6AE582058E4B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"/>
        </a:p>
      </dgm:t>
    </dgm:pt>
    <dgm:pt modelId="{827A9D6A-4202-1549-9384-D55440FD8E30}" type="pres">
      <dgm:prSet presAssocID="{68327F4C-E40F-7443-BA2D-ABA549EB46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BFDC8A7-19FA-FB4D-A3AA-331D88FDBFC6}" type="pres">
      <dgm:prSet presAssocID="{EB11AC0E-1CDE-4546-A518-77D53755FEE1}" presName="centerShape" presStyleLbl="node0" presStyleIdx="0" presStyleCnt="1" custLinFactNeighborX="-242" custLinFactNeighborY="-483"/>
      <dgm:spPr/>
      <dgm:t>
        <a:bodyPr/>
        <a:lstStyle/>
        <a:p>
          <a:endParaRPr lang="es-MX"/>
        </a:p>
      </dgm:t>
    </dgm:pt>
    <dgm:pt modelId="{D4E904A0-CF8C-4E41-8751-B427B40F86A0}" type="pres">
      <dgm:prSet presAssocID="{504434B9-1488-7C4B-B7F4-7EC57FE93648}" presName="node" presStyleLbl="node1" presStyleIdx="0" presStyleCnt="6" custScaleX="126643" custScaleY="1208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36B038-7F65-6E4B-9D6F-ED2D27D82404}" type="pres">
      <dgm:prSet presAssocID="{504434B9-1488-7C4B-B7F4-7EC57FE93648}" presName="dummy" presStyleCnt="0"/>
      <dgm:spPr/>
    </dgm:pt>
    <dgm:pt modelId="{3C2D3E8A-9344-7543-96F6-B44EC6A3B7DD}" type="pres">
      <dgm:prSet presAssocID="{F93B5CF9-18E6-F04E-85A6-A0EC3C68F245}" presName="sibTrans" presStyleLbl="sibTrans2D1" presStyleIdx="0" presStyleCnt="6"/>
      <dgm:spPr/>
      <dgm:t>
        <a:bodyPr/>
        <a:lstStyle/>
        <a:p>
          <a:endParaRPr lang="es-MX"/>
        </a:p>
      </dgm:t>
    </dgm:pt>
    <dgm:pt modelId="{2283A243-7806-EA4B-9441-EC8CF046D1E6}" type="pres">
      <dgm:prSet presAssocID="{92412EFA-9AF9-B94D-87C5-8443A78A23A9}" presName="node" presStyleLbl="node1" presStyleIdx="1" presStyleCnt="6" custScaleX="126347" custScaleY="1202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2A43BE-3D15-0B42-86C2-B97642A33D9A}" type="pres">
      <dgm:prSet presAssocID="{92412EFA-9AF9-B94D-87C5-8443A78A23A9}" presName="dummy" presStyleCnt="0"/>
      <dgm:spPr/>
    </dgm:pt>
    <dgm:pt modelId="{95DE24E5-AD30-8A43-B8E5-246DE7BCDB78}" type="pres">
      <dgm:prSet presAssocID="{84F7DADD-3FA0-6940-8998-956A534C338C}" presName="sibTrans" presStyleLbl="sibTrans2D1" presStyleIdx="1" presStyleCnt="6"/>
      <dgm:spPr/>
      <dgm:t>
        <a:bodyPr/>
        <a:lstStyle/>
        <a:p>
          <a:endParaRPr lang="es-MX"/>
        </a:p>
      </dgm:t>
    </dgm:pt>
    <dgm:pt modelId="{DA078B55-ABF2-E34D-8D8E-025045FED3A2}" type="pres">
      <dgm:prSet presAssocID="{E44DF1E9-FC2C-FC49-A3EE-3E82CF45ADBD}" presName="node" presStyleLbl="node1" presStyleIdx="2" presStyleCnt="6" custScaleX="121487" custScaleY="1158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BC4DB1-3712-8441-8798-BABFCD0FD512}" type="pres">
      <dgm:prSet presAssocID="{E44DF1E9-FC2C-FC49-A3EE-3E82CF45ADBD}" presName="dummy" presStyleCnt="0"/>
      <dgm:spPr/>
    </dgm:pt>
    <dgm:pt modelId="{5257AABE-5BC5-1644-9534-396CA8645C70}" type="pres">
      <dgm:prSet presAssocID="{284387B9-EE5D-394F-8A42-B21E2D9A13A6}" presName="sibTrans" presStyleLbl="sibTrans2D1" presStyleIdx="2" presStyleCnt="6"/>
      <dgm:spPr/>
      <dgm:t>
        <a:bodyPr/>
        <a:lstStyle/>
        <a:p>
          <a:endParaRPr lang="es-MX"/>
        </a:p>
      </dgm:t>
    </dgm:pt>
    <dgm:pt modelId="{83E92BF3-C017-BA4D-8312-AECD492054C9}" type="pres">
      <dgm:prSet presAssocID="{55076239-DA6B-7043-BF6B-5760D420281B}" presName="node" presStyleLbl="node1" presStyleIdx="3" presStyleCnt="6" custScaleX="118777" custScaleY="114738" custRadScaleRad="100502" custRadScaleInc="-55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044FE5-2D43-0740-9728-3BCEAEC1FDC1}" type="pres">
      <dgm:prSet presAssocID="{55076239-DA6B-7043-BF6B-5760D420281B}" presName="dummy" presStyleCnt="0"/>
      <dgm:spPr/>
    </dgm:pt>
    <dgm:pt modelId="{52A0EAA2-8512-7E49-810B-555F72FDA0CA}" type="pres">
      <dgm:prSet presAssocID="{8F5B73BB-1A42-1640-B756-DEFB1F7C856B}" presName="sibTrans" presStyleLbl="sibTrans2D1" presStyleIdx="3" presStyleCnt="6"/>
      <dgm:spPr/>
      <dgm:t>
        <a:bodyPr/>
        <a:lstStyle/>
        <a:p>
          <a:endParaRPr lang="es-MX"/>
        </a:p>
      </dgm:t>
    </dgm:pt>
    <dgm:pt modelId="{27DC5E8E-D9FF-FE4F-B3A3-F4498C84EEA2}" type="pres">
      <dgm:prSet presAssocID="{85020516-EDAF-0A4E-B1FD-F7065DFBD664}" presName="node" presStyleLbl="node1" presStyleIdx="4" presStyleCnt="6" custScaleX="125437" custScaleY="118055" custRadScaleRad="99412" custRadScaleInc="-98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A7DD9A-FB38-614F-B802-6A9BB6B48314}" type="pres">
      <dgm:prSet presAssocID="{85020516-EDAF-0A4E-B1FD-F7065DFBD664}" presName="dummy" presStyleCnt="0"/>
      <dgm:spPr/>
    </dgm:pt>
    <dgm:pt modelId="{99AD965A-499C-8A48-AA47-FEA82DC79AE1}" type="pres">
      <dgm:prSet presAssocID="{E8E9EC66-B02A-D544-AC80-E2371ED234F0}" presName="sibTrans" presStyleLbl="sibTrans2D1" presStyleIdx="4" presStyleCnt="6"/>
      <dgm:spPr/>
      <dgm:t>
        <a:bodyPr/>
        <a:lstStyle/>
        <a:p>
          <a:endParaRPr lang="es-MX"/>
        </a:p>
      </dgm:t>
    </dgm:pt>
    <dgm:pt modelId="{45C37F06-B56F-A048-873B-2C50DD95628B}" type="pres">
      <dgm:prSet presAssocID="{DE230890-DB2A-094E-B75F-860950F0B780}" presName="node" presStyleLbl="node1" presStyleIdx="5" presStyleCnt="6" custScaleX="128542" custScaleY="126312" custRadScaleRad="102996" custRadScaleInc="-17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F2150F-A742-B54A-A8C6-5325E6AC6DFA}" type="pres">
      <dgm:prSet presAssocID="{DE230890-DB2A-094E-B75F-860950F0B780}" presName="dummy" presStyleCnt="0"/>
      <dgm:spPr/>
    </dgm:pt>
    <dgm:pt modelId="{134138E1-7597-9547-B87F-53DD94ED84D5}" type="pres">
      <dgm:prSet presAssocID="{A19792E3-82CA-C748-AAFC-6B81680276F7}" presName="sibTrans" presStyleLbl="sibTrans2D1" presStyleIdx="5" presStyleCnt="6"/>
      <dgm:spPr/>
      <dgm:t>
        <a:bodyPr/>
        <a:lstStyle/>
        <a:p>
          <a:endParaRPr lang="es-MX"/>
        </a:p>
      </dgm:t>
    </dgm:pt>
  </dgm:ptLst>
  <dgm:cxnLst>
    <dgm:cxn modelId="{C6BE0C4E-E398-4189-93E4-63AF2CE95C0E}" type="presOf" srcId="{68327F4C-E40F-7443-BA2D-ABA549EB4627}" destId="{827A9D6A-4202-1549-9384-D55440FD8E30}" srcOrd="0" destOrd="0" presId="urn:microsoft.com/office/officeart/2005/8/layout/radial6"/>
    <dgm:cxn modelId="{DC9C73CA-EAD2-4E91-8B3C-28B444F9BAF2}" type="presOf" srcId="{84F7DADD-3FA0-6940-8998-956A534C338C}" destId="{95DE24E5-AD30-8A43-B8E5-246DE7BCDB78}" srcOrd="0" destOrd="0" presId="urn:microsoft.com/office/officeart/2005/8/layout/radial6"/>
    <dgm:cxn modelId="{D4E31C34-9FC0-4FFF-87FF-3FF2BAFA8737}" type="presOf" srcId="{E44DF1E9-FC2C-FC49-A3EE-3E82CF45ADBD}" destId="{DA078B55-ABF2-E34D-8D8E-025045FED3A2}" srcOrd="0" destOrd="0" presId="urn:microsoft.com/office/officeart/2005/8/layout/radial6"/>
    <dgm:cxn modelId="{68FB8758-7E12-ED41-AEBA-469865921F1A}" srcId="{68327F4C-E40F-7443-BA2D-ABA549EB4627}" destId="{EB11AC0E-1CDE-4546-A518-77D53755FEE1}" srcOrd="0" destOrd="0" parTransId="{B3C498F1-FAA7-624D-AF7F-30CFC96B96FA}" sibTransId="{7B1F267B-AB44-CB48-B301-5268BFBA9CDC}"/>
    <dgm:cxn modelId="{E585BE69-9096-8F46-A587-1527AA44DE2D}" srcId="{EB11AC0E-1CDE-4546-A518-77D53755FEE1}" destId="{504434B9-1488-7C4B-B7F4-7EC57FE93648}" srcOrd="0" destOrd="0" parTransId="{1B10A0B7-F70C-6041-AD70-19906F271CF8}" sibTransId="{F93B5CF9-18E6-F04E-85A6-A0EC3C68F245}"/>
    <dgm:cxn modelId="{AFE98F59-20B4-4268-919B-671033EC493E}" type="presOf" srcId="{E8E9EC66-B02A-D544-AC80-E2371ED234F0}" destId="{99AD965A-499C-8A48-AA47-FEA82DC79AE1}" srcOrd="0" destOrd="0" presId="urn:microsoft.com/office/officeart/2005/8/layout/radial6"/>
    <dgm:cxn modelId="{D883AE08-E77C-4738-A5F7-3B426D517758}" type="presOf" srcId="{8F5B73BB-1A42-1640-B756-DEFB1F7C856B}" destId="{52A0EAA2-8512-7E49-810B-555F72FDA0CA}" srcOrd="0" destOrd="0" presId="urn:microsoft.com/office/officeart/2005/8/layout/radial6"/>
    <dgm:cxn modelId="{45C95EC5-3661-48F5-8E8D-82588D0D7856}" type="presOf" srcId="{EB11AC0E-1CDE-4546-A518-77D53755FEE1}" destId="{9BFDC8A7-19FA-FB4D-A3AA-331D88FDBFC6}" srcOrd="0" destOrd="0" presId="urn:microsoft.com/office/officeart/2005/8/layout/radial6"/>
    <dgm:cxn modelId="{B714DC7D-3ADA-4EB3-8EE1-267AB2233A6A}" type="presOf" srcId="{F93B5CF9-18E6-F04E-85A6-A0EC3C68F245}" destId="{3C2D3E8A-9344-7543-96F6-B44EC6A3B7DD}" srcOrd="0" destOrd="0" presId="urn:microsoft.com/office/officeart/2005/8/layout/radial6"/>
    <dgm:cxn modelId="{B0D81267-813E-104E-B732-85A0DB082B4D}" srcId="{EB11AC0E-1CDE-4546-A518-77D53755FEE1}" destId="{92412EFA-9AF9-B94D-87C5-8443A78A23A9}" srcOrd="1" destOrd="0" parTransId="{5A48E968-D4A1-D946-A47C-145661F63802}" sibTransId="{84F7DADD-3FA0-6940-8998-956A534C338C}"/>
    <dgm:cxn modelId="{AEC9C88E-C1B5-3C4E-A52F-30944B3AE691}" srcId="{EB11AC0E-1CDE-4546-A518-77D53755FEE1}" destId="{85020516-EDAF-0A4E-B1FD-F7065DFBD664}" srcOrd="4" destOrd="0" parTransId="{C520B15A-A6BF-9242-AD28-C24557DEADD6}" sibTransId="{E8E9EC66-B02A-D544-AC80-E2371ED234F0}"/>
    <dgm:cxn modelId="{C704B550-3C3D-42E7-A7AF-845477A57AB2}" type="presOf" srcId="{92412EFA-9AF9-B94D-87C5-8443A78A23A9}" destId="{2283A243-7806-EA4B-9441-EC8CF046D1E6}" srcOrd="0" destOrd="0" presId="urn:microsoft.com/office/officeart/2005/8/layout/radial6"/>
    <dgm:cxn modelId="{BC8F5727-3F79-2541-B11E-6AE582058E4B}" srcId="{EB11AC0E-1CDE-4546-A518-77D53755FEE1}" destId="{E44DF1E9-FC2C-FC49-A3EE-3E82CF45ADBD}" srcOrd="2" destOrd="0" parTransId="{D80FB957-BB6B-E846-A9E3-53E033FC6E2D}" sibTransId="{284387B9-EE5D-394F-8A42-B21E2D9A13A6}"/>
    <dgm:cxn modelId="{C3C932CF-F35F-4963-998C-B3BB68765A95}" type="presOf" srcId="{55076239-DA6B-7043-BF6B-5760D420281B}" destId="{83E92BF3-C017-BA4D-8312-AECD492054C9}" srcOrd="0" destOrd="0" presId="urn:microsoft.com/office/officeart/2005/8/layout/radial6"/>
    <dgm:cxn modelId="{6C5AC016-67BB-4885-B9A2-50E54C419C8F}" type="presOf" srcId="{DE230890-DB2A-094E-B75F-860950F0B780}" destId="{45C37F06-B56F-A048-873B-2C50DD95628B}" srcOrd="0" destOrd="0" presId="urn:microsoft.com/office/officeart/2005/8/layout/radial6"/>
    <dgm:cxn modelId="{9AAF7509-3D03-7F42-B642-862266740642}" srcId="{EB11AC0E-1CDE-4546-A518-77D53755FEE1}" destId="{DE230890-DB2A-094E-B75F-860950F0B780}" srcOrd="5" destOrd="0" parTransId="{3E94D213-5E58-BE4F-9F89-A423F2A6C104}" sibTransId="{A19792E3-82CA-C748-AAFC-6B81680276F7}"/>
    <dgm:cxn modelId="{F8824104-2508-4E2F-B7EC-57A311AD48E4}" type="presOf" srcId="{A19792E3-82CA-C748-AAFC-6B81680276F7}" destId="{134138E1-7597-9547-B87F-53DD94ED84D5}" srcOrd="0" destOrd="0" presId="urn:microsoft.com/office/officeart/2005/8/layout/radial6"/>
    <dgm:cxn modelId="{C4E87A53-594D-446D-82F2-D90BF375EF9B}" type="presOf" srcId="{85020516-EDAF-0A4E-B1FD-F7065DFBD664}" destId="{27DC5E8E-D9FF-FE4F-B3A3-F4498C84EEA2}" srcOrd="0" destOrd="0" presId="urn:microsoft.com/office/officeart/2005/8/layout/radial6"/>
    <dgm:cxn modelId="{13554E9F-F4DC-4B99-8B09-627A76B82A3E}" type="presOf" srcId="{284387B9-EE5D-394F-8A42-B21E2D9A13A6}" destId="{5257AABE-5BC5-1644-9534-396CA8645C70}" srcOrd="0" destOrd="0" presId="urn:microsoft.com/office/officeart/2005/8/layout/radial6"/>
    <dgm:cxn modelId="{DCA81908-45CE-43F2-96B6-04BAE8404C16}" type="presOf" srcId="{504434B9-1488-7C4B-B7F4-7EC57FE93648}" destId="{D4E904A0-CF8C-4E41-8751-B427B40F86A0}" srcOrd="0" destOrd="0" presId="urn:microsoft.com/office/officeart/2005/8/layout/radial6"/>
    <dgm:cxn modelId="{BB35E8F8-4EE5-6E47-A0C9-915C561E0BC4}" srcId="{EB11AC0E-1CDE-4546-A518-77D53755FEE1}" destId="{55076239-DA6B-7043-BF6B-5760D420281B}" srcOrd="3" destOrd="0" parTransId="{595353EA-534F-7E48-AAE2-826652949880}" sibTransId="{8F5B73BB-1A42-1640-B756-DEFB1F7C856B}"/>
    <dgm:cxn modelId="{C2498507-5F63-4E12-AF02-28E5484344E5}" type="presParOf" srcId="{827A9D6A-4202-1549-9384-D55440FD8E30}" destId="{9BFDC8A7-19FA-FB4D-A3AA-331D88FDBFC6}" srcOrd="0" destOrd="0" presId="urn:microsoft.com/office/officeart/2005/8/layout/radial6"/>
    <dgm:cxn modelId="{E9AD9699-6267-4515-9301-3EC746A563F5}" type="presParOf" srcId="{827A9D6A-4202-1549-9384-D55440FD8E30}" destId="{D4E904A0-CF8C-4E41-8751-B427B40F86A0}" srcOrd="1" destOrd="0" presId="urn:microsoft.com/office/officeart/2005/8/layout/radial6"/>
    <dgm:cxn modelId="{81FEFEC0-E53E-42BA-BCFC-B226BC1A0BAC}" type="presParOf" srcId="{827A9D6A-4202-1549-9384-D55440FD8E30}" destId="{BF36B038-7F65-6E4B-9D6F-ED2D27D82404}" srcOrd="2" destOrd="0" presId="urn:microsoft.com/office/officeart/2005/8/layout/radial6"/>
    <dgm:cxn modelId="{4E8AFD98-96CB-4321-A959-1815401AFB95}" type="presParOf" srcId="{827A9D6A-4202-1549-9384-D55440FD8E30}" destId="{3C2D3E8A-9344-7543-96F6-B44EC6A3B7DD}" srcOrd="3" destOrd="0" presId="urn:microsoft.com/office/officeart/2005/8/layout/radial6"/>
    <dgm:cxn modelId="{CD06AD10-E4AF-4ED8-B0AE-AC3AFFBF61CB}" type="presParOf" srcId="{827A9D6A-4202-1549-9384-D55440FD8E30}" destId="{2283A243-7806-EA4B-9441-EC8CF046D1E6}" srcOrd="4" destOrd="0" presId="urn:microsoft.com/office/officeart/2005/8/layout/radial6"/>
    <dgm:cxn modelId="{78D4F021-B11E-41A5-BA5E-1AF9DC4BEC52}" type="presParOf" srcId="{827A9D6A-4202-1549-9384-D55440FD8E30}" destId="{6C2A43BE-3D15-0B42-86C2-B97642A33D9A}" srcOrd="5" destOrd="0" presId="urn:microsoft.com/office/officeart/2005/8/layout/radial6"/>
    <dgm:cxn modelId="{5C121B23-6EC6-483A-BCF7-97086E147B88}" type="presParOf" srcId="{827A9D6A-4202-1549-9384-D55440FD8E30}" destId="{95DE24E5-AD30-8A43-B8E5-246DE7BCDB78}" srcOrd="6" destOrd="0" presId="urn:microsoft.com/office/officeart/2005/8/layout/radial6"/>
    <dgm:cxn modelId="{26040EB6-F2D2-4844-ABED-63F924E94648}" type="presParOf" srcId="{827A9D6A-4202-1549-9384-D55440FD8E30}" destId="{DA078B55-ABF2-E34D-8D8E-025045FED3A2}" srcOrd="7" destOrd="0" presId="urn:microsoft.com/office/officeart/2005/8/layout/radial6"/>
    <dgm:cxn modelId="{E11847CB-BF29-4E74-9E01-5B34222C6598}" type="presParOf" srcId="{827A9D6A-4202-1549-9384-D55440FD8E30}" destId="{1ABC4DB1-3712-8441-8798-BABFCD0FD512}" srcOrd="8" destOrd="0" presId="urn:microsoft.com/office/officeart/2005/8/layout/radial6"/>
    <dgm:cxn modelId="{3EE3A79F-0BCC-481D-AF5D-11E1C59CED5F}" type="presParOf" srcId="{827A9D6A-4202-1549-9384-D55440FD8E30}" destId="{5257AABE-5BC5-1644-9534-396CA8645C70}" srcOrd="9" destOrd="0" presId="urn:microsoft.com/office/officeart/2005/8/layout/radial6"/>
    <dgm:cxn modelId="{C872841A-4140-4EEB-BA9E-5E70FCB8E9CA}" type="presParOf" srcId="{827A9D6A-4202-1549-9384-D55440FD8E30}" destId="{83E92BF3-C017-BA4D-8312-AECD492054C9}" srcOrd="10" destOrd="0" presId="urn:microsoft.com/office/officeart/2005/8/layout/radial6"/>
    <dgm:cxn modelId="{C04EDEE9-D9C4-4DFB-8226-A6066BAB050D}" type="presParOf" srcId="{827A9D6A-4202-1549-9384-D55440FD8E30}" destId="{AB044FE5-2D43-0740-9728-3BCEAEC1FDC1}" srcOrd="11" destOrd="0" presId="urn:microsoft.com/office/officeart/2005/8/layout/radial6"/>
    <dgm:cxn modelId="{3A97F02E-B818-4893-9902-BB1AED39372E}" type="presParOf" srcId="{827A9D6A-4202-1549-9384-D55440FD8E30}" destId="{52A0EAA2-8512-7E49-810B-555F72FDA0CA}" srcOrd="12" destOrd="0" presId="urn:microsoft.com/office/officeart/2005/8/layout/radial6"/>
    <dgm:cxn modelId="{25AEE5FC-5037-4959-93B8-82223EBCD9ED}" type="presParOf" srcId="{827A9D6A-4202-1549-9384-D55440FD8E30}" destId="{27DC5E8E-D9FF-FE4F-B3A3-F4498C84EEA2}" srcOrd="13" destOrd="0" presId="urn:microsoft.com/office/officeart/2005/8/layout/radial6"/>
    <dgm:cxn modelId="{B3FC82E5-649A-4CFE-8236-138789B54C78}" type="presParOf" srcId="{827A9D6A-4202-1549-9384-D55440FD8E30}" destId="{13A7DD9A-FB38-614F-B802-6A9BB6B48314}" srcOrd="14" destOrd="0" presId="urn:microsoft.com/office/officeart/2005/8/layout/radial6"/>
    <dgm:cxn modelId="{68731BDF-6E0F-4466-A6E7-F6C6CBEAF575}" type="presParOf" srcId="{827A9D6A-4202-1549-9384-D55440FD8E30}" destId="{99AD965A-499C-8A48-AA47-FEA82DC79AE1}" srcOrd="15" destOrd="0" presId="urn:microsoft.com/office/officeart/2005/8/layout/radial6"/>
    <dgm:cxn modelId="{87D8FCB8-BF46-44F4-9CFD-4A89D6BBBE49}" type="presParOf" srcId="{827A9D6A-4202-1549-9384-D55440FD8E30}" destId="{45C37F06-B56F-A048-873B-2C50DD95628B}" srcOrd="16" destOrd="0" presId="urn:microsoft.com/office/officeart/2005/8/layout/radial6"/>
    <dgm:cxn modelId="{4E8ECA97-6FEB-4AFA-9C42-FF70B29CFA22}" type="presParOf" srcId="{827A9D6A-4202-1549-9384-D55440FD8E30}" destId="{0AF2150F-A742-B54A-A8C6-5325E6AC6DFA}" srcOrd="17" destOrd="0" presId="urn:microsoft.com/office/officeart/2005/8/layout/radial6"/>
    <dgm:cxn modelId="{D17DD619-3BD9-4EDA-BD9E-47099B92DAF1}" type="presParOf" srcId="{827A9D6A-4202-1549-9384-D55440FD8E30}" destId="{134138E1-7597-9547-B87F-53DD94ED84D5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57128-E73F-445F-92D3-3CE7F538B9BA}" type="datetimeFigureOut">
              <a:rPr lang="es-MX" smtClean="0"/>
              <a:pPr/>
              <a:t>19/08/14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8C4D-46B1-4183-AAEE-D570CE69C0AF}" type="slidenum">
              <a:rPr lang="es-MX" smtClean="0"/>
              <a:pPr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416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8C4D-46B1-4183-AAEE-D570CE69C0AF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896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8C4D-46B1-4183-AAEE-D570CE69C0AF}" type="slidenum">
              <a:rPr lang="es-MX" smtClean="0"/>
              <a:pPr/>
              <a:t>57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5610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8C4D-46B1-4183-AAEE-D570CE69C0AF}" type="slidenum">
              <a:rPr lang="es-MX" smtClean="0"/>
              <a:pPr/>
              <a:t>58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2930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8C4D-46B1-4183-AAEE-D570CE69C0AF}" type="slidenum">
              <a:rPr lang="es-MX" smtClean="0"/>
              <a:pPr/>
              <a:t>60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1817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8C4D-46B1-4183-AAEE-D570CE69C0AF}" type="slidenum">
              <a:rPr lang="es-MX" smtClean="0"/>
              <a:pPr/>
              <a:t>61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99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8C4D-46B1-4183-AAEE-D570CE69C0AF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286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8C4D-46B1-4183-AAEE-D570CE69C0AF}" type="slidenum">
              <a:rPr lang="es-MX" smtClean="0">
                <a:solidFill>
                  <a:prstClr val="black"/>
                </a:solidFill>
              </a:rPr>
              <a:pPr/>
              <a:t>35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1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8C4D-46B1-4183-AAEE-D570CE69C0AF}" type="slidenum">
              <a:rPr lang="es-MX" smtClean="0">
                <a:solidFill>
                  <a:prstClr val="black"/>
                </a:solidFill>
              </a:rPr>
              <a:pPr/>
              <a:t>36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16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8C4D-46B1-4183-AAEE-D570CE69C0AF}" type="slidenum">
              <a:rPr lang="es-MX" smtClean="0">
                <a:solidFill>
                  <a:prstClr val="black"/>
                </a:solidFill>
              </a:rPr>
              <a:pPr/>
              <a:t>37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16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8C4D-46B1-4183-AAEE-D570CE69C0AF}" type="slidenum">
              <a:rPr lang="es-MX" smtClean="0">
                <a:solidFill>
                  <a:prstClr val="black"/>
                </a:solidFill>
              </a:rPr>
              <a:pPr/>
              <a:t>38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16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8C4D-46B1-4183-AAEE-D570CE69C0AF}" type="slidenum">
              <a:rPr lang="es-MX" smtClean="0"/>
              <a:pPr/>
              <a:t>49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3886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8C4D-46B1-4183-AAEE-D570CE69C0AF}" type="slidenum">
              <a:rPr lang="es-MX" smtClean="0"/>
              <a:pPr/>
              <a:t>53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8968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8C4D-46B1-4183-AAEE-D570CE69C0AF}" type="slidenum">
              <a:rPr lang="es-MX" smtClean="0"/>
              <a:pPr/>
              <a:t>55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586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C5E1-6043-48B4-88A1-A92944EDAF65}" type="datetimeFigureOut">
              <a:rPr lang="es-MX" smtClean="0"/>
              <a:pPr/>
              <a:t>19/08/14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767B-888A-4E0A-8BAA-98415B2E4E62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C5E1-6043-48B4-88A1-A92944EDAF65}" type="datetimeFigureOut">
              <a:rPr lang="es-MX" smtClean="0"/>
              <a:pPr/>
              <a:t>19/08/14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767B-888A-4E0A-8BAA-98415B2E4E62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C5E1-6043-48B4-88A1-A92944EDAF65}" type="datetimeFigureOut">
              <a:rPr lang="es-MX" smtClean="0"/>
              <a:pPr/>
              <a:t>19/08/14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767B-888A-4E0A-8BAA-98415B2E4E62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1100" y="609600"/>
            <a:ext cx="771525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157288" y="1981200"/>
            <a:ext cx="7791450" cy="4114800"/>
          </a:xfrm>
        </p:spPr>
        <p:txBody>
          <a:bodyPr/>
          <a:lstStyle/>
          <a:p>
            <a:pPr lvl="0"/>
            <a:endParaRPr lang="es-MX" noProof="0" smtClean="0"/>
          </a:p>
        </p:txBody>
      </p:sp>
    </p:spTree>
    <p:extLst>
      <p:ext uri="{BB962C8B-B14F-4D97-AF65-F5344CB8AC3E}">
        <p14:creationId xmlns:p14="http://schemas.microsoft.com/office/powerpoint/2010/main" val="386948602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C5E1-6043-48B4-88A1-A92944EDAF65}" type="datetimeFigureOut">
              <a:rPr lang="es-MX" smtClean="0"/>
              <a:pPr/>
              <a:t>19/08/14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767B-888A-4E0A-8BAA-98415B2E4E62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C5E1-6043-48B4-88A1-A92944EDAF65}" type="datetimeFigureOut">
              <a:rPr lang="es-MX" smtClean="0"/>
              <a:pPr/>
              <a:t>19/08/14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767B-888A-4E0A-8BAA-98415B2E4E62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C5E1-6043-48B4-88A1-A92944EDAF65}" type="datetimeFigureOut">
              <a:rPr lang="es-MX" smtClean="0"/>
              <a:pPr/>
              <a:t>19/08/14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767B-888A-4E0A-8BAA-98415B2E4E62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C5E1-6043-48B4-88A1-A92944EDAF65}" type="datetimeFigureOut">
              <a:rPr lang="es-MX" smtClean="0"/>
              <a:pPr/>
              <a:t>19/08/14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767B-888A-4E0A-8BAA-98415B2E4E62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C5E1-6043-48B4-88A1-A92944EDAF65}" type="datetimeFigureOut">
              <a:rPr lang="es-MX" smtClean="0"/>
              <a:pPr/>
              <a:t>19/08/14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767B-888A-4E0A-8BAA-98415B2E4E62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C5E1-6043-48B4-88A1-A92944EDAF65}" type="datetimeFigureOut">
              <a:rPr lang="es-MX" smtClean="0"/>
              <a:pPr/>
              <a:t>19/08/14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767B-888A-4E0A-8BAA-98415B2E4E62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C5E1-6043-48B4-88A1-A92944EDAF65}" type="datetimeFigureOut">
              <a:rPr lang="es-MX" smtClean="0"/>
              <a:pPr/>
              <a:t>19/08/14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767B-888A-4E0A-8BAA-98415B2E4E62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C5E1-6043-48B4-88A1-A92944EDAF65}" type="datetimeFigureOut">
              <a:rPr lang="es-MX" smtClean="0"/>
              <a:pPr/>
              <a:t>19/08/14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767B-888A-4E0A-8BAA-98415B2E4E62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FC5E1-6043-48B4-88A1-A92944EDAF65}" type="datetimeFigureOut">
              <a:rPr lang="es-MX" smtClean="0"/>
              <a:pPr/>
              <a:t>19/08/14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767B-888A-4E0A-8BAA-98415B2E4E62}" type="slidenum">
              <a:rPr lang="es-MX" smtClean="0"/>
              <a:pPr/>
              <a:t>‹Nr.›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4012" r:id="rId12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59632" y="1996385"/>
            <a:ext cx="673726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Goudy Old Style"/>
              </a:rPr>
              <a:t>Obstáculos para el acceso a la justicia de las mujeres víctimas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Goudy Old Style"/>
            </a:endParaRPr>
          </a:p>
          <a:p>
            <a:pPr algn="ctr"/>
            <a:endParaRPr lang="es-E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Goudy Old Style"/>
            </a:endParaRPr>
          </a:p>
          <a:p>
            <a:pPr algn="ctr"/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Goudy Old Style"/>
              </a:rPr>
              <a:t>Socióloga Verónica  Navarro</a:t>
            </a:r>
            <a:endParaRPr lang="es-ES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Goudy Old Style"/>
            </a:endParaRPr>
          </a:p>
          <a:p>
            <a:pPr algn="ctr"/>
            <a:endParaRPr lang="es-E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Goudy Old Style"/>
            </a:endParaRPr>
          </a:p>
          <a:p>
            <a:pPr algn="ctr"/>
            <a:endParaRPr lang="es-ES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Goudy Old Style"/>
            </a:endParaRPr>
          </a:p>
          <a:p>
            <a:pPr algn="ctr"/>
            <a:r>
              <a:rPr lang="es-E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Goudy Old Style"/>
              </a:rPr>
              <a:t>Antigua Escuela de Medicina. UNAM.</a:t>
            </a:r>
          </a:p>
          <a:p>
            <a:pPr algn="ctr"/>
            <a:r>
              <a:rPr lang="es-E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Goudy Old Style"/>
              </a:rPr>
              <a:t>20 de agosto de 2014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169186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7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980728"/>
            <a:ext cx="5554960" cy="114300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rgbClr val="A9423D"/>
                </a:solidFill>
              </a:rPr>
              <a:t>¿Cuántas brujas fueron sancionadas por el sistema de justicia ? </a:t>
            </a:r>
            <a:br>
              <a:rPr lang="es-MX" sz="2800" b="1" dirty="0" smtClean="0">
                <a:solidFill>
                  <a:srgbClr val="A9423D"/>
                </a:solidFill>
              </a:rPr>
            </a:br>
            <a:r>
              <a:rPr lang="es-MX" sz="2800" b="1" dirty="0" smtClean="0">
                <a:solidFill>
                  <a:srgbClr val="A9423D"/>
                </a:solidFill>
              </a:rPr>
              <a:t>“Personas al servicio de Satanás”</a:t>
            </a:r>
            <a:endParaRPr lang="es-MX" sz="2800" b="1" dirty="0">
              <a:solidFill>
                <a:srgbClr val="A9423D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988840"/>
            <a:ext cx="7139136" cy="28369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es-MX" sz="2800" b="1" dirty="0" smtClean="0"/>
          </a:p>
          <a:p>
            <a:pPr algn="just">
              <a:buNone/>
            </a:pPr>
            <a:r>
              <a:rPr lang="es-MX" sz="2400" b="1" dirty="0" smtClean="0"/>
              <a:t>Cifras a la alta</a:t>
            </a:r>
          </a:p>
          <a:p>
            <a:pPr algn="just">
              <a:buNone/>
            </a:pPr>
            <a:r>
              <a:rPr lang="es-MX" sz="2800" dirty="0" smtClean="0"/>
              <a:t>    </a:t>
            </a:r>
          </a:p>
          <a:p>
            <a:pPr algn="just">
              <a:buNone/>
            </a:pPr>
            <a:r>
              <a:rPr lang="es-MX" sz="2000" dirty="0" smtClean="0"/>
              <a:t>Henri Boguet (1600, Francia) afirmaba que en Europa había </a:t>
            </a:r>
            <a:r>
              <a:rPr lang="es-MX" sz="2000" b="1" dirty="0" smtClean="0"/>
              <a:t>1,800,000 </a:t>
            </a:r>
            <a:r>
              <a:rPr lang="es-MX" sz="2000" dirty="0" smtClean="0"/>
              <a:t>brujas. </a:t>
            </a:r>
          </a:p>
          <a:p>
            <a:pPr algn="just">
              <a:buNone/>
            </a:pPr>
            <a:endParaRPr lang="es-MX" sz="2000" dirty="0" smtClean="0"/>
          </a:p>
          <a:p>
            <a:pPr algn="just">
              <a:buNone/>
            </a:pPr>
            <a:r>
              <a:rPr lang="es-MX" sz="2000" dirty="0" smtClean="0"/>
              <a:t> Se calcula que  200,000 personas fueron ejecutadas (1560-1760)</a:t>
            </a:r>
            <a:endParaRPr lang="es-MX" sz="20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980728"/>
            <a:ext cx="5976664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A9423D"/>
                </a:solidFill>
              </a:rPr>
              <a:t>¿Quiénes fueron las mujeres acusadas de brujería?</a:t>
            </a:r>
            <a:endParaRPr lang="es-MX" sz="2800" b="1" dirty="0">
              <a:solidFill>
                <a:srgbClr val="A9423D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276872"/>
            <a:ext cx="6768752" cy="252028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sz="2400" dirty="0" smtClean="0"/>
              <a:t>Eran </a:t>
            </a:r>
            <a:r>
              <a:rPr lang="es-MX" sz="2400" dirty="0"/>
              <a:t>mujeres “solas”: viudas, madre solteras, es decir, sin un varón que las defendiera o las </a:t>
            </a:r>
            <a:r>
              <a:rPr lang="es-MX" sz="2400" dirty="0" smtClean="0"/>
              <a:t>controlara.</a:t>
            </a:r>
          </a:p>
          <a:p>
            <a:pPr marL="0" indent="0" algn="just">
              <a:buNone/>
            </a:pPr>
            <a:endParaRPr lang="es-MX" sz="24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400" dirty="0" smtClean="0"/>
              <a:t>Se </a:t>
            </a:r>
            <a:r>
              <a:rPr lang="es-MX" sz="2400" dirty="0"/>
              <a:t>sospechaba de su comportamiento </a:t>
            </a:r>
            <a:r>
              <a:rPr lang="es-MX" sz="2400" dirty="0" smtClean="0"/>
              <a:t>sexual (se asumía era promiscuo, desviado de la norma).</a:t>
            </a:r>
            <a:endParaRPr lang="es-MX" sz="24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908720"/>
            <a:ext cx="7056784" cy="3960441"/>
          </a:xfrm>
        </p:spPr>
        <p:txBody>
          <a:bodyPr>
            <a:noAutofit/>
          </a:bodyPr>
          <a:lstStyle/>
          <a:p>
            <a:pPr lvl="0"/>
            <a:endParaRPr lang="es-MX" sz="2400" dirty="0" smtClean="0"/>
          </a:p>
          <a:p>
            <a:r>
              <a:rPr lang="es-MX" sz="2400" dirty="0" smtClean="0"/>
              <a:t>Eran pobres por ejemplo, mujeres  vagabundas que dependían de los vecinos para no morir de hambre.</a:t>
            </a:r>
          </a:p>
          <a:p>
            <a:endParaRPr lang="es-MX" sz="2400" dirty="0" smtClean="0"/>
          </a:p>
          <a:p>
            <a:pPr lvl="0"/>
            <a:r>
              <a:rPr lang="es-MX" sz="2400" dirty="0" smtClean="0"/>
              <a:t>Poseían </a:t>
            </a:r>
            <a:r>
              <a:rPr lang="es-MX" sz="2400" dirty="0"/>
              <a:t>el poder de </a:t>
            </a:r>
            <a:r>
              <a:rPr lang="es-MX" sz="2400" dirty="0" smtClean="0"/>
              <a:t>curar, conocían el poder de las hierbas.</a:t>
            </a:r>
          </a:p>
          <a:p>
            <a:pPr lvl="0"/>
            <a:endParaRPr lang="es-MX" sz="2400" dirty="0" smtClean="0"/>
          </a:p>
          <a:p>
            <a:pPr lvl="0"/>
            <a:r>
              <a:rPr lang="es-MX" sz="2400" dirty="0" smtClean="0"/>
              <a:t>Se vestían distinto.</a:t>
            </a:r>
          </a:p>
          <a:p>
            <a:pPr lvl="0"/>
            <a:endParaRPr lang="es-MX" sz="2400" dirty="0"/>
          </a:p>
          <a:p>
            <a:pPr lvl="0"/>
            <a:r>
              <a:rPr lang="es-MX" sz="2400" dirty="0" smtClean="0"/>
              <a:t>Eran </a:t>
            </a:r>
            <a:r>
              <a:rPr lang="es-MX" sz="2400" dirty="0"/>
              <a:t>mujeres que no se conformaban a los cánones de comportamiento femenino de la época. </a:t>
            </a:r>
          </a:p>
          <a:p>
            <a:pPr>
              <a:buNone/>
            </a:pPr>
            <a:endParaRPr lang="es-MX" sz="24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accent2"/>
                </a:solidFill>
              </a:rPr>
              <a:t>¿Qué poderes  asumía el acusador tenían las brujas?</a:t>
            </a:r>
            <a:endParaRPr lang="es-MX" sz="2800" b="1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88840"/>
            <a:ext cx="7632848" cy="3917032"/>
          </a:xfrm>
        </p:spPr>
        <p:txBody>
          <a:bodyPr>
            <a:normAutofit/>
          </a:bodyPr>
          <a:lstStyle/>
          <a:p>
            <a:pPr lvl="0"/>
            <a:r>
              <a:rPr lang="es-MX" sz="2400" dirty="0" smtClean="0"/>
              <a:t>Sobrenaturales.</a:t>
            </a:r>
            <a:endParaRPr lang="es-MX" sz="2400" dirty="0"/>
          </a:p>
          <a:p>
            <a:pPr lvl="0"/>
            <a:r>
              <a:rPr lang="es-MX" sz="2400" dirty="0"/>
              <a:t>Volaban  por el aire hasta el aquelarre donde adoraban a Satanás y denigraban </a:t>
            </a:r>
            <a:r>
              <a:rPr lang="es-MX" sz="2400" dirty="0" smtClean="0"/>
              <a:t>la fe cristiana.</a:t>
            </a:r>
            <a:endParaRPr lang="es-MX" sz="2400" dirty="0"/>
          </a:p>
          <a:p>
            <a:pPr lvl="0"/>
            <a:r>
              <a:rPr lang="es-MX" sz="2400" dirty="0"/>
              <a:t>Atravesaban  puertas cerradas con </a:t>
            </a:r>
            <a:r>
              <a:rPr lang="es-MX" sz="2400" dirty="0" smtClean="0"/>
              <a:t>llave.</a:t>
            </a:r>
            <a:endParaRPr lang="es-MX" sz="2400" dirty="0"/>
          </a:p>
          <a:p>
            <a:pPr lvl="0"/>
            <a:r>
              <a:rPr lang="es-MX" sz="2400" dirty="0"/>
              <a:t>Cabalgaban en escobas con formas fálicas por el </a:t>
            </a:r>
            <a:r>
              <a:rPr lang="es-MX" sz="2400" dirty="0" smtClean="0"/>
              <a:t>cielo.</a:t>
            </a:r>
            <a:endParaRPr lang="es-MX" sz="2400" dirty="0"/>
          </a:p>
          <a:p>
            <a:pPr lvl="0"/>
            <a:r>
              <a:rPr lang="es-MX" sz="2400" dirty="0" smtClean="0"/>
              <a:t>Provocaban </a:t>
            </a:r>
            <a:r>
              <a:rPr lang="es-MX" sz="2400" dirty="0"/>
              <a:t>tormentas y </a:t>
            </a:r>
            <a:r>
              <a:rPr lang="es-MX" sz="2400" dirty="0" smtClean="0"/>
              <a:t>pestes.</a:t>
            </a:r>
            <a:endParaRPr lang="es-MX" sz="2400" dirty="0"/>
          </a:p>
          <a:p>
            <a:pPr lvl="0"/>
            <a:r>
              <a:rPr lang="es-MX" sz="2400" dirty="0" smtClean="0"/>
              <a:t>Exhumaban cadáveres.</a:t>
            </a:r>
            <a:endParaRPr lang="es-MX" sz="2400" dirty="0"/>
          </a:p>
          <a:p>
            <a:pPr>
              <a:buNone/>
            </a:pPr>
            <a:endParaRPr lang="es-MX" sz="24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836712"/>
            <a:ext cx="7272808" cy="5256584"/>
          </a:xfrm>
        </p:spPr>
        <p:txBody>
          <a:bodyPr>
            <a:noAutofit/>
          </a:bodyPr>
          <a:lstStyle/>
          <a:p>
            <a:pPr lvl="0"/>
            <a:r>
              <a:rPr lang="es-MX" sz="2400" dirty="0"/>
              <a:t>Causaban enfermedades y </a:t>
            </a:r>
            <a:r>
              <a:rPr lang="es-MX" sz="2400" dirty="0" smtClean="0"/>
              <a:t>muertes</a:t>
            </a:r>
          </a:p>
          <a:p>
            <a:pPr lvl="0"/>
            <a:endParaRPr lang="es-MX" sz="2400" dirty="0"/>
          </a:p>
          <a:p>
            <a:pPr lvl="0"/>
            <a:r>
              <a:rPr lang="es-MX" sz="2400" dirty="0"/>
              <a:t> Trasformaban personas en animales </a:t>
            </a:r>
          </a:p>
          <a:p>
            <a:pPr lvl="0"/>
            <a:endParaRPr lang="es-MX" sz="2400" dirty="0" smtClean="0"/>
          </a:p>
          <a:p>
            <a:pPr lvl="0"/>
            <a:r>
              <a:rPr lang="es-MX" sz="2400" dirty="0" smtClean="0"/>
              <a:t>Sacrificaban </a:t>
            </a:r>
            <a:r>
              <a:rPr lang="es-MX" sz="2400" dirty="0"/>
              <a:t>niños sin bautizar </a:t>
            </a:r>
          </a:p>
          <a:p>
            <a:pPr lvl="0"/>
            <a:endParaRPr lang="es-MX" sz="2400" dirty="0" smtClean="0"/>
          </a:p>
          <a:p>
            <a:pPr lvl="0"/>
            <a:r>
              <a:rPr lang="es-MX" sz="2400" dirty="0" smtClean="0"/>
              <a:t>Cambiaban </a:t>
            </a:r>
            <a:r>
              <a:rPr lang="es-MX" sz="2400" dirty="0"/>
              <a:t>de forma</a:t>
            </a:r>
          </a:p>
          <a:p>
            <a:pPr lvl="0"/>
            <a:endParaRPr lang="es-MX" sz="2400" dirty="0" smtClean="0"/>
          </a:p>
          <a:p>
            <a:pPr lvl="0"/>
            <a:r>
              <a:rPr lang="es-MX" sz="2400" dirty="0" smtClean="0"/>
              <a:t>Cocían </a:t>
            </a:r>
            <a:r>
              <a:rPr lang="es-MX" sz="2400" dirty="0"/>
              <a:t>y comían niños sin </a:t>
            </a:r>
            <a:r>
              <a:rPr lang="es-MX" sz="2400" dirty="0" smtClean="0"/>
              <a:t>bautizar (</a:t>
            </a:r>
            <a:r>
              <a:rPr lang="es-MX" sz="2400" dirty="0"/>
              <a:t>caníbales)</a:t>
            </a:r>
          </a:p>
          <a:p>
            <a:pPr lvl="0"/>
            <a:endParaRPr lang="es-MX" sz="2400" dirty="0" smtClean="0"/>
          </a:p>
          <a:p>
            <a:pPr lvl="0"/>
            <a:r>
              <a:rPr lang="es-MX" sz="2400" dirty="0" smtClean="0"/>
              <a:t>Dejaban </a:t>
            </a:r>
            <a:r>
              <a:rPr lang="es-MX" sz="2400" dirty="0"/>
              <a:t>impotentes a los </a:t>
            </a:r>
            <a:r>
              <a:rPr lang="es-MX" sz="2400" dirty="0" smtClean="0"/>
              <a:t>hombres, </a:t>
            </a:r>
            <a:r>
              <a:rPr lang="es-MX" sz="2400" dirty="0"/>
              <a:t>e </a:t>
            </a:r>
            <a:r>
              <a:rPr lang="es-MX" sz="2400" dirty="0" smtClean="0"/>
              <a:t>incluso, se dijo, </a:t>
            </a:r>
            <a:r>
              <a:rPr lang="es-MX" sz="2400" dirty="0"/>
              <a:t>que habían hecho desaparecer el pene de un clérigo. </a:t>
            </a:r>
          </a:p>
          <a:p>
            <a:pPr>
              <a:buNone/>
            </a:pPr>
            <a:endParaRPr lang="es-MX" sz="24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5525" y="5517232"/>
            <a:ext cx="988963" cy="6734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A9423D"/>
                </a:solidFill>
              </a:rPr>
              <a:t>¿Cómo las había poseído el diablo?</a:t>
            </a:r>
            <a:endParaRPr lang="es-MX" sz="2800" b="1" dirty="0">
              <a:solidFill>
                <a:srgbClr val="A9423D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988840"/>
            <a:ext cx="6624736" cy="3340968"/>
          </a:xfrm>
        </p:spPr>
        <p:txBody>
          <a:bodyPr>
            <a:noAutofit/>
          </a:bodyPr>
          <a:lstStyle/>
          <a:p>
            <a:pPr lvl="0" algn="just"/>
            <a:r>
              <a:rPr lang="es-MX" sz="2400" dirty="0"/>
              <a:t>A causa de un deseo sexual </a:t>
            </a:r>
            <a:r>
              <a:rPr lang="es-MX" sz="2400" dirty="0" smtClean="0"/>
              <a:t>exhuberante.</a:t>
            </a:r>
            <a:endParaRPr lang="es-MX" sz="2400" dirty="0"/>
          </a:p>
          <a:p>
            <a:pPr marL="0" lvl="0" indent="0" algn="just">
              <a:buNone/>
            </a:pPr>
            <a:endParaRPr lang="es-MX" sz="2400" dirty="0" smtClean="0"/>
          </a:p>
          <a:p>
            <a:pPr lvl="0" algn="just"/>
            <a:r>
              <a:rPr lang="es-MX" sz="2400" dirty="0" smtClean="0"/>
              <a:t>Por necesidad económica.</a:t>
            </a:r>
            <a:endParaRPr lang="es-MX" sz="2400" dirty="0"/>
          </a:p>
          <a:p>
            <a:pPr marL="0" lvl="0" indent="0" algn="just">
              <a:buNone/>
            </a:pPr>
            <a:endParaRPr lang="es-MX" sz="2400" dirty="0"/>
          </a:p>
          <a:p>
            <a:pPr lvl="0" algn="just"/>
            <a:r>
              <a:rPr lang="es-MX" sz="2400" dirty="0" smtClean="0"/>
              <a:t>“Por </a:t>
            </a:r>
            <a:r>
              <a:rPr lang="es-MX" sz="2400" dirty="0"/>
              <a:t>decaimiento </a:t>
            </a:r>
            <a:r>
              <a:rPr lang="es-MX" sz="2400" dirty="0" smtClean="0"/>
              <a:t>emocional”. Fueron seducidas por el diablo cuando</a:t>
            </a:r>
            <a:r>
              <a:rPr lang="es-MX" sz="2400" b="1" dirty="0" smtClean="0"/>
              <a:t> vivían condiciones de vulnerabilidad social, por ejemplo, habían sido abandonadas por el marido).</a:t>
            </a:r>
            <a:endParaRPr lang="es-MX" sz="2400" dirty="0"/>
          </a:p>
          <a:p>
            <a:pPr algn="just">
              <a:buNone/>
            </a:pPr>
            <a:endParaRPr lang="es-MX" sz="24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chemeClr val="accent2"/>
                </a:solidFill>
              </a:rPr>
              <a:t>La construcción social del delito  de brujería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708920"/>
            <a:ext cx="7715200" cy="1944216"/>
          </a:xfrm>
        </p:spPr>
        <p:txBody>
          <a:bodyPr>
            <a:normAutofit/>
          </a:bodyPr>
          <a:lstStyle/>
          <a:p>
            <a:pPr algn="just"/>
            <a:endParaRPr lang="es-MX" sz="2800" dirty="0" smtClean="0"/>
          </a:p>
          <a:p>
            <a:pPr marL="0" indent="0" algn="just">
              <a:buNone/>
            </a:pPr>
            <a:r>
              <a:rPr lang="es-MX" sz="2800" dirty="0" smtClean="0"/>
              <a:t>Fuerte contenido sexual: el fiscal examinaba los senos y vaginas de las mujeres para encontrar evidencia del intercambio sexual con el diablo. </a:t>
            </a:r>
            <a:endParaRPr lang="es-MX" sz="2800" dirty="0"/>
          </a:p>
        </p:txBody>
      </p:sp>
      <p:sp>
        <p:nvSpPr>
          <p:cNvPr id="4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0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A9423D"/>
                </a:solidFill>
              </a:rPr>
              <a:t>Corrían rumores sobre sus cuerpos</a:t>
            </a:r>
            <a:r>
              <a:rPr lang="es-MX" sz="2800" dirty="0" smtClean="0">
                <a:solidFill>
                  <a:srgbClr val="A9423D"/>
                </a:solidFill>
              </a:rPr>
              <a:t>:</a:t>
            </a:r>
            <a:endParaRPr lang="es-MX" sz="2800" dirty="0">
              <a:solidFill>
                <a:srgbClr val="A9423D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132856"/>
            <a:ext cx="6840760" cy="37010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2400" dirty="0" smtClean="0"/>
              <a:t>Que si los hombres judíos menstruaban 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400" dirty="0" smtClean="0"/>
              <a:t>Que tenían miembros viriles deformes 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400" dirty="0" smtClean="0"/>
              <a:t>Prácticas sexuales aberrantes  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400" dirty="0" smtClean="0"/>
              <a:t>Daban a luz a demonios 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400" dirty="0" smtClean="0"/>
              <a:t>Provocaban tormentas y pestes 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400" dirty="0" smtClean="0"/>
              <a:t>De los dos grupos de habla lascivos y sexualmente insaciables</a:t>
            </a:r>
            <a:endParaRPr lang="es-MX" sz="2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2DCDB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2DCDB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824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accent2"/>
                </a:solidFill>
              </a:rPr>
              <a:t>Se creó </a:t>
            </a:r>
            <a:r>
              <a:rPr lang="es-MX" sz="3200" b="1" dirty="0">
                <a:solidFill>
                  <a:schemeClr val="accent2"/>
                </a:solidFill>
              </a:rPr>
              <a:t>un régimen jurídico de </a:t>
            </a:r>
            <a:r>
              <a:rPr lang="es-MX" sz="3200" b="1" dirty="0" smtClean="0">
                <a:solidFill>
                  <a:schemeClr val="accent2"/>
                </a:solidFill>
              </a:rPr>
              <a:t/>
            </a:r>
            <a:br>
              <a:rPr lang="es-MX" sz="3200" b="1" dirty="0" smtClean="0">
                <a:solidFill>
                  <a:schemeClr val="accent2"/>
                </a:solidFill>
              </a:rPr>
            </a:br>
            <a:r>
              <a:rPr lang="es-MX" sz="3200" b="1" dirty="0" smtClean="0">
                <a:solidFill>
                  <a:schemeClr val="accent2"/>
                </a:solidFill>
              </a:rPr>
              <a:t>excepción</a:t>
            </a:r>
            <a:endParaRPr lang="es-MX" sz="3200" b="1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276872"/>
            <a:ext cx="7488832" cy="290892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</a:pPr>
            <a:r>
              <a:rPr lang="es-MX" sz="2800" dirty="0" smtClean="0"/>
              <a:t>Brujas son tan peligrosas “atentan contra Dios”, y por ende contra el ESTADO MONÁRQUICO.</a:t>
            </a:r>
          </a:p>
          <a:p>
            <a:pPr algn="just">
              <a:lnSpc>
                <a:spcPct val="130000"/>
              </a:lnSpc>
            </a:pPr>
            <a:r>
              <a:rPr lang="es-MX" sz="2800" dirty="0" smtClean="0"/>
              <a:t>Razón de Estado combatirlas</a:t>
            </a:r>
            <a:endParaRPr lang="es-MX" sz="2800" dirty="0"/>
          </a:p>
          <a:p>
            <a:pPr algn="just">
              <a:lnSpc>
                <a:spcPct val="130000"/>
              </a:lnSpc>
            </a:pPr>
            <a:r>
              <a:rPr lang="es-MX" sz="2800" dirty="0" smtClean="0"/>
              <a:t>Se crea un régimen de excepción donde no se les juzga bajo un procedimiento normal, sino bajo reglas jurídicas especiales. </a:t>
            </a:r>
            <a:endParaRPr lang="es-MX" sz="2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2DCDB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2DCDB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5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6864" cy="114300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accent2"/>
                </a:solidFill>
              </a:rPr>
              <a:t>La construcción del “otro” aquél al que se le teme: los judíos y los homosexuales también fueron acusados de brujería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204864"/>
            <a:ext cx="7931224" cy="29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400" dirty="0" smtClean="0"/>
              <a:t>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/>
              <a:t>C</a:t>
            </a:r>
            <a:r>
              <a:rPr lang="es-MX" sz="2400" dirty="0" smtClean="0"/>
              <a:t>on  hacer ungüentos y venenos.</a:t>
            </a:r>
          </a:p>
          <a:p>
            <a:pPr lvl="0">
              <a:buFont typeface="Wingdings" pitchFamily="2" charset="2"/>
              <a:buChar char="ü"/>
            </a:pPr>
            <a:r>
              <a:rPr lang="es-MX" sz="2400" dirty="0"/>
              <a:t>C</a:t>
            </a:r>
            <a:r>
              <a:rPr lang="es-MX" sz="2400" dirty="0" smtClean="0"/>
              <a:t>on llevar amuletos, echar mal de ojo.</a:t>
            </a:r>
          </a:p>
          <a:p>
            <a:pPr lvl="0">
              <a:buFont typeface="Wingdings" pitchFamily="2" charset="2"/>
              <a:buChar char="ü"/>
            </a:pPr>
            <a:r>
              <a:rPr lang="es-MX" sz="2400" dirty="0"/>
              <a:t>C</a:t>
            </a:r>
            <a:r>
              <a:rPr lang="es-MX" sz="2400" dirty="0" smtClean="0"/>
              <a:t>lavar agujas en los muñecos.</a:t>
            </a:r>
          </a:p>
          <a:p>
            <a:pPr lvl="0">
              <a:buFont typeface="Wingdings" pitchFamily="2" charset="2"/>
              <a:buChar char="ü"/>
            </a:pPr>
            <a:r>
              <a:rPr lang="es-MX" sz="2400" dirty="0"/>
              <a:t>T</a:t>
            </a:r>
            <a:r>
              <a:rPr lang="es-MX" sz="2400" dirty="0" smtClean="0"/>
              <a:t>ener conocimientos anormales sobre los sueños.</a:t>
            </a:r>
          </a:p>
          <a:p>
            <a:pPr lvl="0">
              <a:buFont typeface="Wingdings" pitchFamily="2" charset="2"/>
              <a:buChar char="ü"/>
            </a:pPr>
            <a:r>
              <a:rPr lang="es-MX" sz="2400" dirty="0"/>
              <a:t>A</a:t>
            </a:r>
            <a:r>
              <a:rPr lang="es-MX" sz="2400" dirty="0" smtClean="0"/>
              <a:t>divinar el porvenir o conocer propiedades de las gemas.</a:t>
            </a:r>
            <a:endParaRPr lang="es-MX" sz="24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9150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39552" y="836712"/>
            <a:ext cx="37022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cs typeface="Goudy Old Style"/>
              </a:rPr>
              <a:t>MUJERES Y JUSTICIA</a:t>
            </a:r>
            <a:endParaRPr lang="es-ES" sz="3200" b="1" dirty="0">
              <a:solidFill>
                <a:schemeClr val="bg1">
                  <a:lumMod val="50000"/>
                </a:schemeClr>
              </a:solidFill>
              <a:cs typeface="Goudy Old Style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01602" y="2403911"/>
            <a:ext cx="5897793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 smtClean="0">
                <a:cs typeface="Goudy Old Style"/>
              </a:rPr>
              <a:t>¿Cuál ha sido la relación de las mujeres con la justicia?</a:t>
            </a:r>
            <a:endParaRPr lang="es-ES" sz="3200" b="1" dirty="0">
              <a:cs typeface="Goudy Old Style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725144"/>
            <a:ext cx="2175717" cy="1525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680567"/>
            <a:ext cx="2175717" cy="1515132"/>
          </a:xfrm>
          <a:prstGeom prst="rect">
            <a:avLst/>
          </a:prstGeom>
        </p:spPr>
      </p:pic>
      <p:sp>
        <p:nvSpPr>
          <p:cNvPr id="7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7587" name="2 Marcador de contenido"/>
          <p:cNvSpPr>
            <a:spLocks noGrp="1"/>
          </p:cNvSpPr>
          <p:nvPr>
            <p:ph idx="1"/>
          </p:nvPr>
        </p:nvSpPr>
        <p:spPr>
          <a:xfrm>
            <a:off x="1043608" y="1988840"/>
            <a:ext cx="6984776" cy="24482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Font typeface="Arial" charset="0"/>
              <a:buNone/>
            </a:pPr>
            <a:r>
              <a:rPr lang="es-MX" sz="2800" dirty="0" smtClean="0"/>
              <a:t>En Hungría las brujas eran sentenciadas “a la vergüenza y se les obligaba a portar un gorro judío“.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419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204864"/>
            <a:ext cx="6851104" cy="2223120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/>
              <a:t>El miedo al “otro”: las personas “diferentes” que no se ciñen a los cánones de comportamiento dominantes. 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4005064"/>
            <a:ext cx="5616624" cy="115212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MX" sz="2800" b="1" dirty="0"/>
          </a:p>
          <a:p>
            <a:pPr algn="just">
              <a:buNone/>
            </a:pPr>
            <a:r>
              <a:rPr lang="es-MX" sz="2800" b="1" dirty="0" smtClean="0"/>
              <a:t>Las diferentes identidades sexuales</a:t>
            </a:r>
            <a:endParaRPr lang="es-MX" sz="2800" b="1" dirty="0"/>
          </a:p>
          <a:p>
            <a:pPr algn="just">
              <a:buNone/>
            </a:pPr>
            <a:endParaRPr lang="es-MX" sz="2800" dirty="0" smtClean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1187624" y="1548080"/>
            <a:ext cx="727280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solidFill>
                  <a:schemeClr val="accent2"/>
                </a:solidFill>
              </a:rPr>
              <a:t>El miedo al “diferente”, el control social </a:t>
            </a:r>
            <a:endParaRPr lang="es-ES" sz="3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2901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908720"/>
            <a:ext cx="7632848" cy="4464496"/>
          </a:xfrm>
        </p:spPr>
        <p:txBody>
          <a:bodyPr>
            <a:normAutofit lnSpcReduction="10000"/>
          </a:bodyPr>
          <a:lstStyle/>
          <a:p>
            <a:pPr algn="just"/>
            <a:endParaRPr lang="es-MX" sz="2800" dirty="0" smtClean="0"/>
          </a:p>
          <a:p>
            <a:pPr marL="0" indent="0" algn="just">
              <a:buNone/>
            </a:pP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  <a:t>Un ejemplo: Inglaterra</a:t>
            </a:r>
            <a:endParaRPr lang="es-MX" sz="2800" b="1" dirty="0"/>
          </a:p>
          <a:p>
            <a:pPr algn="just">
              <a:buNone/>
            </a:pPr>
            <a:r>
              <a:rPr lang="es-MX" sz="2800" b="1" dirty="0" smtClean="0"/>
              <a:t>   </a:t>
            </a:r>
            <a:r>
              <a:rPr lang="es-MX" sz="2400" b="1" dirty="0" smtClean="0"/>
              <a:t>La </a:t>
            </a:r>
            <a:r>
              <a:rPr lang="es-MX" sz="2400" b="1" dirty="0"/>
              <a:t>insolencia de la mujer era considerada un delito  en Inglaterra y era castigado con el </a:t>
            </a:r>
            <a:r>
              <a:rPr lang="es-MX" sz="2400" b="1" dirty="0" smtClean="0"/>
              <a:t>scold´s </a:t>
            </a:r>
            <a:r>
              <a:rPr lang="es-MX" sz="2400" b="1" dirty="0"/>
              <a:t>bridle (brida de las insolentes</a:t>
            </a:r>
            <a:r>
              <a:rPr lang="es-MX" sz="2400" b="1" dirty="0" smtClean="0"/>
              <a:t>)</a:t>
            </a:r>
          </a:p>
          <a:p>
            <a:pPr algn="just">
              <a:buNone/>
            </a:pPr>
            <a:r>
              <a:rPr lang="es-MX" sz="2400" dirty="0" smtClean="0"/>
              <a:t>Este instrumento de tortura era una jaula </a:t>
            </a:r>
            <a:r>
              <a:rPr lang="es-MX" sz="2400" dirty="0"/>
              <a:t>de hierro que aprisionaba la </a:t>
            </a:r>
            <a:r>
              <a:rPr lang="es-MX" sz="2400" dirty="0" smtClean="0"/>
              <a:t>cabeza de la mujer, </a:t>
            </a:r>
            <a:r>
              <a:rPr lang="es-MX" sz="2400" dirty="0"/>
              <a:t>con unas </a:t>
            </a:r>
            <a:r>
              <a:rPr lang="es-MX" sz="2400" dirty="0" smtClean="0"/>
              <a:t>púas </a:t>
            </a:r>
            <a:r>
              <a:rPr lang="es-MX" sz="2400" dirty="0"/>
              <a:t>que aprisionaban la </a:t>
            </a:r>
            <a:r>
              <a:rPr lang="es-MX" sz="2400" dirty="0" smtClean="0"/>
              <a:t>lengua. También, fue usado para aplacar a las brujas .</a:t>
            </a:r>
          </a:p>
          <a:p>
            <a:pPr algn="just">
              <a:buNone/>
            </a:pPr>
            <a:r>
              <a:rPr lang="es-MX" sz="2400" dirty="0" smtClean="0"/>
              <a:t>Su efecto era </a:t>
            </a:r>
            <a:r>
              <a:rPr lang="es-MX" sz="2400" dirty="0"/>
              <a:t>tan terrible que durante muchos </a:t>
            </a:r>
            <a:r>
              <a:rPr lang="es-MX" sz="2400" dirty="0" smtClean="0"/>
              <a:t>años las mujeres no </a:t>
            </a:r>
            <a:r>
              <a:rPr lang="es-MX" sz="2400" dirty="0"/>
              <a:t>podían levantar la cabeza.</a:t>
            </a:r>
          </a:p>
          <a:p>
            <a:pPr algn="just">
              <a:buNone/>
            </a:pPr>
            <a:endParaRPr lang="es-MX" sz="28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3333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48245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4" name="Rectangle 3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8198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349896"/>
            <a:ext cx="7416824" cy="1143000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accent2"/>
                </a:solidFill>
              </a:rPr>
              <a:t>Construcciones culturales vigentes</a:t>
            </a:r>
            <a:endParaRPr lang="es-MX" sz="3600" b="1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2492896"/>
            <a:ext cx="6840760" cy="201622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s-MX" sz="2800" dirty="0" smtClean="0"/>
              <a:t>En la criminología siempre han existido las construcciones culturales de género que inciden en el acceso de las mujeres a la justicia.</a:t>
            </a:r>
            <a:endParaRPr lang="es-MX" sz="2800" dirty="0"/>
          </a:p>
        </p:txBody>
      </p:sp>
      <p:sp>
        <p:nvSpPr>
          <p:cNvPr id="4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2DCDB"/>
              </a:solidFill>
            </a:endParaRPr>
          </a:p>
        </p:txBody>
      </p:sp>
      <p:sp>
        <p:nvSpPr>
          <p:cNvPr id="5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2DCDB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7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3304" y="1412776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2"/>
                </a:solidFill>
              </a:rPr>
              <a:t>LAS INGOBERNABLES DEL PORFIRIATO</a:t>
            </a:r>
            <a:endParaRPr lang="es-MX" b="1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9008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MX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s-MX" sz="2800" dirty="0" smtClean="0"/>
              <a:t>Las niñas privadas de su libertad durante 1900-1930 en la Ciudad de México</a:t>
            </a:r>
          </a:p>
          <a:p>
            <a:pPr algn="ctr"/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6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55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162925" cy="1235075"/>
          </a:xfrm>
        </p:spPr>
        <p:txBody>
          <a:bodyPr>
            <a:noAutofit/>
          </a:bodyPr>
          <a:lstStyle/>
          <a:p>
            <a:r>
              <a:rPr lang="es-MX" altLang="es-MX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Ante </a:t>
            </a:r>
            <a:r>
              <a:rPr lang="es-MX" altLang="es-MX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la pregunta, ¿qué les gustaba hacer? Ellas respondieron así: Me gusta</a:t>
            </a:r>
            <a:r>
              <a:rPr lang="es-MX" altLang="es-MX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(…)</a:t>
            </a:r>
            <a:endParaRPr lang="es-ES" altLang="es-MX" sz="2800" b="1" dirty="0" smtClean="0">
              <a:latin typeface="Calibri" panose="020F0502020204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699792" y="1772816"/>
            <a:ext cx="3682752" cy="417646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Ir al cabaret</a:t>
            </a:r>
          </a:p>
          <a:p>
            <a:pPr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Ir a la carpa</a:t>
            </a:r>
          </a:p>
          <a:p>
            <a:pPr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Ir al baile</a:t>
            </a:r>
          </a:p>
          <a:p>
            <a:pPr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Ir a la fiesta</a:t>
            </a:r>
          </a:p>
          <a:p>
            <a:pPr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Vagar</a:t>
            </a:r>
          </a:p>
          <a:p>
            <a:pPr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Ir a mi pueblo</a:t>
            </a:r>
          </a:p>
          <a:p>
            <a:pPr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Tener amigos</a:t>
            </a:r>
          </a:p>
          <a:p>
            <a:pPr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Tener novios</a:t>
            </a:r>
          </a:p>
          <a:p>
            <a:pPr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Leer historietas de amor</a:t>
            </a:r>
          </a:p>
          <a:p>
            <a:pPr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Ir a las tardeadas</a:t>
            </a:r>
          </a:p>
          <a:p>
            <a:pPr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La calle</a:t>
            </a:r>
          </a:p>
          <a:p>
            <a:pPr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Pasear en la alameda</a:t>
            </a:r>
          </a:p>
          <a:p>
            <a:pPr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Las parrandas</a:t>
            </a:r>
          </a:p>
        </p:txBody>
      </p:sp>
      <p:sp>
        <p:nvSpPr>
          <p:cNvPr id="4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2DCDB"/>
              </a:solidFill>
            </a:endParaRPr>
          </a:p>
        </p:txBody>
      </p:sp>
      <p:sp>
        <p:nvSpPr>
          <p:cNvPr id="5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2DCDB"/>
              </a:solidFill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7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8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63847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1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3531" y="476672"/>
            <a:ext cx="8162925" cy="1616075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MX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¿</a:t>
            </a:r>
            <a:r>
              <a:rPr lang="es-MX" altLang="es-MX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Qué promovía la intervención del Estado (privar a las niñas de su libertad) en la  época del Porfiriato?</a:t>
            </a:r>
            <a:endParaRPr lang="es-ES" altLang="es-MX" sz="28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44824"/>
            <a:ext cx="6248400" cy="4144888"/>
          </a:xfrm>
        </p:spPr>
        <p:txBody>
          <a:bodyPr>
            <a:noAutofit/>
          </a:bodyPr>
          <a:lstStyle/>
          <a:p>
            <a:pPr marL="2209800" lvl="4" indent="-381000"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Ser Huérfana	</a:t>
            </a:r>
          </a:p>
          <a:p>
            <a:pPr marL="2209800" lvl="4" indent="-381000"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Ser pobre</a:t>
            </a:r>
          </a:p>
          <a:p>
            <a:pPr marL="2209800" lvl="4" indent="-381000"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Ser respondona</a:t>
            </a:r>
          </a:p>
          <a:p>
            <a:pPr marL="2209800" lvl="4" indent="-381000"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Ser desobediente</a:t>
            </a:r>
          </a:p>
          <a:p>
            <a:pPr marL="2209800" lvl="4" indent="-381000"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Ser vaga</a:t>
            </a:r>
          </a:p>
          <a:p>
            <a:pPr marL="2209800" lvl="4" indent="-381000"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Ser altiva</a:t>
            </a:r>
          </a:p>
          <a:p>
            <a:pPr marL="2209800" lvl="4" indent="-381000"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Ser víctima de violación</a:t>
            </a:r>
          </a:p>
          <a:p>
            <a:pPr marL="2209800" lvl="4" indent="-381000"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Tener un desarrollo sexual precoz</a:t>
            </a:r>
          </a:p>
          <a:p>
            <a:pPr marL="2209800" lvl="4" indent="-381000"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Ser escandalosa</a:t>
            </a:r>
          </a:p>
          <a:p>
            <a:pPr marL="2209800" lvl="4" indent="-381000"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Beber en la vía pública</a:t>
            </a:r>
          </a:p>
          <a:p>
            <a:pPr marL="2209800" lvl="4" indent="-381000"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Tener gusto por la calle</a:t>
            </a:r>
          </a:p>
          <a:p>
            <a:pPr marL="2209800" lvl="4" indent="-381000"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Ser analfabeta</a:t>
            </a:r>
          </a:p>
          <a:p>
            <a:pPr marL="2209800" lvl="4" indent="-381000" algn="just" eaLnBrk="1" hangingPunct="1">
              <a:lnSpc>
                <a:spcPct val="80000"/>
              </a:lnSpc>
              <a:buClr>
                <a:schemeClr val="bg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altLang="es-MX" sz="2200" dirty="0" smtClean="0"/>
              <a:t>Ser no deseada</a:t>
            </a:r>
          </a:p>
          <a:p>
            <a:pPr marL="609600" indent="-609600" eaLnBrk="1" hangingPunct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None/>
            </a:pPr>
            <a:endParaRPr lang="es-ES" altLang="es-MX" sz="2200" dirty="0" smtClean="0"/>
          </a:p>
        </p:txBody>
      </p:sp>
      <p:sp>
        <p:nvSpPr>
          <p:cNvPr id="4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2DCDB"/>
              </a:solidFill>
            </a:endParaRPr>
          </a:p>
        </p:txBody>
      </p:sp>
      <p:sp>
        <p:nvSpPr>
          <p:cNvPr id="5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2DCDB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A9423D"/>
                </a:solidFill>
              </a:rPr>
              <a:t>  ¿Quiénes eran las “ingobernables”?</a:t>
            </a:r>
            <a:endParaRPr lang="es-MX" sz="2800" dirty="0">
              <a:solidFill>
                <a:srgbClr val="A9423D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5272" y="1600200"/>
            <a:ext cx="7211144" cy="45259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MX" sz="2800" dirty="0"/>
              <a:t>E</a:t>
            </a:r>
            <a:r>
              <a:rPr lang="es-MX" sz="2800" dirty="0" smtClean="0"/>
              <a:t>ran </a:t>
            </a:r>
            <a:r>
              <a:rPr lang="es-MX" sz="2800" dirty="0"/>
              <a:t>puntillosas</a:t>
            </a:r>
          </a:p>
          <a:p>
            <a:pPr lvl="0">
              <a:buFont typeface="Wingdings" pitchFamily="2" charset="2"/>
              <a:buChar char="ü"/>
            </a:pPr>
            <a:r>
              <a:rPr lang="es-MX" sz="2800" dirty="0"/>
              <a:t>R</a:t>
            </a:r>
            <a:r>
              <a:rPr lang="es-MX" sz="2800" dirty="0" smtClean="0"/>
              <a:t>egañonas</a:t>
            </a:r>
            <a:endParaRPr lang="es-MX" sz="2800" dirty="0"/>
          </a:p>
          <a:p>
            <a:pPr lvl="0">
              <a:buFont typeface="Wingdings" pitchFamily="2" charset="2"/>
              <a:buChar char="ü"/>
            </a:pPr>
            <a:r>
              <a:rPr lang="es-MX" sz="2800" dirty="0"/>
              <a:t>L</a:t>
            </a:r>
            <a:r>
              <a:rPr lang="es-MX" sz="2800" dirty="0" smtClean="0"/>
              <a:t>ocas </a:t>
            </a:r>
            <a:endParaRPr lang="es-MX" sz="2800" dirty="0"/>
          </a:p>
          <a:p>
            <a:pPr lvl="0">
              <a:buFont typeface="Wingdings" pitchFamily="2" charset="2"/>
              <a:buChar char="ü"/>
            </a:pPr>
            <a:r>
              <a:rPr lang="es-MX" sz="2800" dirty="0"/>
              <a:t>E</a:t>
            </a:r>
            <a:r>
              <a:rPr lang="es-MX" sz="2800" dirty="0" smtClean="0"/>
              <a:t>ntrometidas</a:t>
            </a:r>
            <a:r>
              <a:rPr lang="es-MX" sz="2800" dirty="0"/>
              <a:t>, </a:t>
            </a:r>
          </a:p>
          <a:p>
            <a:pPr lvl="0">
              <a:buFont typeface="Wingdings" pitchFamily="2" charset="2"/>
              <a:buChar char="ü"/>
            </a:pPr>
            <a:r>
              <a:rPr lang="es-MX" sz="2800" dirty="0"/>
              <a:t>F</a:t>
            </a:r>
            <a:r>
              <a:rPr lang="es-MX" sz="2800" dirty="0" smtClean="0"/>
              <a:t>irmes </a:t>
            </a:r>
            <a:r>
              <a:rPr lang="es-MX" sz="2800" dirty="0"/>
              <a:t>y constantes en sus opiniones, </a:t>
            </a:r>
          </a:p>
          <a:p>
            <a:pPr lvl="0">
              <a:buFont typeface="Wingdings" pitchFamily="2" charset="2"/>
              <a:buChar char="ü"/>
            </a:pPr>
            <a:r>
              <a:rPr lang="es-MX" sz="2800" dirty="0"/>
              <a:t>C</a:t>
            </a:r>
            <a:r>
              <a:rPr lang="es-MX" sz="2800" dirty="0" smtClean="0"/>
              <a:t>onstantes </a:t>
            </a:r>
            <a:r>
              <a:rPr lang="es-MX" sz="2800" dirty="0"/>
              <a:t>en las palabras que pronunciaban </a:t>
            </a:r>
          </a:p>
          <a:p>
            <a:pPr lvl="0">
              <a:buFont typeface="Wingdings" pitchFamily="2" charset="2"/>
              <a:buChar char="ü"/>
            </a:pPr>
            <a:r>
              <a:rPr lang="es-MX" sz="2800" dirty="0"/>
              <a:t>A</a:t>
            </a:r>
            <a:r>
              <a:rPr lang="es-MX" sz="2800" dirty="0" smtClean="0"/>
              <a:t>rrogantes</a:t>
            </a:r>
            <a:endParaRPr lang="es-MX" sz="2800" dirty="0"/>
          </a:p>
          <a:p>
            <a:pPr lvl="0">
              <a:buFont typeface="Wingdings" pitchFamily="2" charset="2"/>
              <a:buChar char="ü"/>
            </a:pPr>
            <a:r>
              <a:rPr lang="es-MX" sz="2800" dirty="0"/>
              <a:t> D</a:t>
            </a:r>
            <a:r>
              <a:rPr lang="es-MX" sz="2800" dirty="0" smtClean="0"/>
              <a:t>adas </a:t>
            </a:r>
            <a:r>
              <a:rPr lang="es-MX" sz="2800" dirty="0"/>
              <a:t>a la </a:t>
            </a:r>
            <a:r>
              <a:rPr lang="es-MX" sz="2800" dirty="0" smtClean="0"/>
              <a:t>“voz alta”</a:t>
            </a:r>
            <a:endParaRPr lang="es-MX" sz="2800" dirty="0"/>
          </a:p>
          <a:p>
            <a:pPr>
              <a:buNone/>
            </a:pPr>
            <a:endParaRPr lang="es-MX" sz="28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2309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196752"/>
            <a:ext cx="7128792" cy="4464496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es-MX" sz="2800" dirty="0" smtClean="0"/>
              <a:t>“Sin </a:t>
            </a:r>
            <a:r>
              <a:rPr lang="es-MX" sz="2800" dirty="0"/>
              <a:t>pelos en la lengua” </a:t>
            </a:r>
          </a:p>
          <a:p>
            <a:pPr lvl="0">
              <a:buFont typeface="Wingdings" pitchFamily="2" charset="2"/>
              <a:buChar char="ü"/>
            </a:pPr>
            <a:r>
              <a:rPr lang="es-MX" sz="2800" dirty="0"/>
              <a:t> </a:t>
            </a:r>
            <a:r>
              <a:rPr lang="es-MX" sz="2800" dirty="0" smtClean="0"/>
              <a:t>Con </a:t>
            </a:r>
            <a:r>
              <a:rPr lang="es-MX" sz="2800" dirty="0"/>
              <a:t>el espíritu independiente</a:t>
            </a:r>
          </a:p>
          <a:p>
            <a:pPr lvl="0">
              <a:buFont typeface="Wingdings" pitchFamily="2" charset="2"/>
              <a:buChar char="ü"/>
            </a:pPr>
            <a:r>
              <a:rPr lang="es-MX" sz="2800" dirty="0"/>
              <a:t> </a:t>
            </a:r>
            <a:r>
              <a:rPr lang="es-MX" sz="2800" dirty="0" smtClean="0"/>
              <a:t>Mujeres </a:t>
            </a:r>
            <a:r>
              <a:rPr lang="es-MX" sz="2800" dirty="0"/>
              <a:t>de armas tomar</a:t>
            </a:r>
          </a:p>
          <a:p>
            <a:pPr lvl="0">
              <a:buFont typeface="Wingdings" pitchFamily="2" charset="2"/>
              <a:buChar char="ü"/>
            </a:pPr>
            <a:r>
              <a:rPr lang="es-MX" sz="2800" dirty="0"/>
              <a:t> </a:t>
            </a:r>
            <a:r>
              <a:rPr lang="es-MX" sz="2800" dirty="0" smtClean="0"/>
              <a:t>Fuertes</a:t>
            </a:r>
            <a:endParaRPr lang="es-MX" sz="2800" dirty="0"/>
          </a:p>
          <a:p>
            <a:pPr lvl="0">
              <a:buFont typeface="Wingdings" pitchFamily="2" charset="2"/>
              <a:buChar char="ü"/>
            </a:pPr>
            <a:r>
              <a:rPr lang="es-MX" sz="2800" dirty="0"/>
              <a:t> </a:t>
            </a:r>
            <a:r>
              <a:rPr lang="es-MX" sz="2800" dirty="0" smtClean="0"/>
              <a:t>Peleoneras </a:t>
            </a:r>
            <a:endParaRPr lang="es-MX" sz="2800" dirty="0"/>
          </a:p>
          <a:p>
            <a:pPr lvl="0">
              <a:buFont typeface="Wingdings" pitchFamily="2" charset="2"/>
              <a:buChar char="ü"/>
            </a:pPr>
            <a:r>
              <a:rPr lang="es-MX" sz="2800" dirty="0"/>
              <a:t>N</a:t>
            </a:r>
            <a:r>
              <a:rPr lang="es-MX" sz="2800" dirty="0" smtClean="0"/>
              <a:t>o </a:t>
            </a:r>
            <a:r>
              <a:rPr lang="es-MX" sz="2800" dirty="0"/>
              <a:t>se dejan pisar</a:t>
            </a:r>
          </a:p>
          <a:p>
            <a:pPr lvl="0">
              <a:buFont typeface="Wingdings" pitchFamily="2" charset="2"/>
              <a:buChar char="ü"/>
            </a:pPr>
            <a:r>
              <a:rPr lang="es-MX" sz="2800" dirty="0"/>
              <a:t>C</a:t>
            </a:r>
            <a:r>
              <a:rPr lang="es-MX" sz="2800" dirty="0" smtClean="0"/>
              <a:t>ontestaban </a:t>
            </a:r>
            <a:r>
              <a:rPr lang="es-MX" sz="2800" dirty="0"/>
              <a:t>a los </a:t>
            </a:r>
            <a:r>
              <a:rPr lang="es-MX" sz="2800" dirty="0" smtClean="0"/>
              <a:t>vecinos, </a:t>
            </a:r>
            <a:r>
              <a:rPr lang="es-MX" sz="2800" dirty="0"/>
              <a:t>los curas, incluso a los jueces y verdugos.</a:t>
            </a:r>
          </a:p>
          <a:p>
            <a:pPr>
              <a:buNone/>
            </a:pPr>
            <a:endParaRPr lang="es-MX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333077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2308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8008" y="5589240"/>
            <a:ext cx="988963" cy="67346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96416" y="1217558"/>
            <a:ext cx="7587489" cy="199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dirty="0">
                <a:cs typeface="Goudy Old Style"/>
              </a:rPr>
              <a:t>Las mujeres, durante miles de años, no fueron ciudadanas con derechos, sino seres </a:t>
            </a:r>
            <a:r>
              <a:rPr lang="es-MX" sz="2800" dirty="0" smtClean="0">
                <a:cs typeface="Goudy Old Style"/>
              </a:rPr>
              <a:t>tuteados, </a:t>
            </a:r>
            <a:r>
              <a:rPr lang="es-MX" sz="2800" dirty="0">
                <a:cs typeface="Goudy Old Style"/>
              </a:rPr>
              <a:t>sin voz propia.</a:t>
            </a:r>
            <a:endParaRPr lang="es-ES_tradnl" sz="2800" dirty="0">
              <a:cs typeface="Goudy Old Style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573016"/>
            <a:ext cx="3483487" cy="2325666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620688"/>
            <a:ext cx="8162925" cy="854075"/>
          </a:xfrm>
        </p:spPr>
        <p:txBody>
          <a:bodyPr>
            <a:noAutofit/>
          </a:bodyPr>
          <a:lstStyle/>
          <a:p>
            <a:pPr eaLnBrk="1" hangingPunct="1"/>
            <a:r>
              <a:rPr lang="es-MX" altLang="es-MX" sz="2800" b="1" dirty="0" smtClean="0">
                <a:solidFill>
                  <a:srgbClr val="A9423D"/>
                </a:solidFill>
                <a:latin typeface="Calibri" panose="020F0502020204030204" pitchFamily="34" charset="0"/>
              </a:rPr>
              <a:t>Las niñas del grupo “F”</a:t>
            </a:r>
            <a:br>
              <a:rPr lang="es-MX" altLang="es-MX" sz="2800" b="1" dirty="0" smtClean="0">
                <a:solidFill>
                  <a:srgbClr val="A9423D"/>
                </a:solidFill>
                <a:latin typeface="Calibri" panose="020F0502020204030204" pitchFamily="34" charset="0"/>
              </a:rPr>
            </a:br>
            <a:r>
              <a:rPr lang="es-MX" altLang="es-MX" sz="2800" b="1" dirty="0" smtClean="0">
                <a:solidFill>
                  <a:srgbClr val="A9423D"/>
                </a:solidFill>
                <a:latin typeface="Calibri" panose="020F0502020204030204" pitchFamily="34" charset="0"/>
              </a:rPr>
              <a:t>“Las apestadas” y “contaminantes” </a:t>
            </a:r>
            <a:endParaRPr lang="es-ES" altLang="es-MX" sz="2800" b="1" dirty="0" smtClean="0">
              <a:solidFill>
                <a:srgbClr val="A9423D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614264"/>
            <a:ext cx="6629400" cy="469505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7:00 – Levantarse. Aseo general de todo el edificio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9:00 – Desayuno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9:30 – Recreo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9:30 a 12:30 – Dentista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9:45 a 11:00 – Grupos sanos, lavandería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9:45 a 11:00 – Grupo “F”, tiempo libre para biblioteca y recreo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11:00 a 12:00 – Grupos sanos, tiempo libre para biblioteca y recreo.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		Natación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11:00 a  12:00 – Grupo “F”, lavandería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12:00 – Grupo “F”, baño y curación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1:30 – Comida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2:15 – Recreo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2:30 – Remiendo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7:00 – Cena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7:30 – Actividades sociales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8:30 – Dormitorios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es-MX" altLang="es-MX" sz="1400" dirty="0" smtClean="0">
                <a:latin typeface="Calibri" panose="020F0502020204030204" pitchFamily="34" charset="0"/>
              </a:rPr>
              <a:t>9:00 – Silencio</a:t>
            </a:r>
            <a:endParaRPr lang="es-ES" altLang="es-MX" sz="1400" dirty="0" smtClean="0">
              <a:latin typeface="Calibri" panose="020F0502020204030204" pitchFamily="34" charset="0"/>
            </a:endParaRPr>
          </a:p>
        </p:txBody>
      </p:sp>
      <p:sp>
        <p:nvSpPr>
          <p:cNvPr id="4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2DCDB"/>
              </a:solidFill>
            </a:endParaRPr>
          </a:p>
        </p:txBody>
      </p:sp>
      <p:sp>
        <p:nvSpPr>
          <p:cNvPr id="5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2DCDB"/>
              </a:solidFill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7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8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7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052736"/>
            <a:ext cx="5688632" cy="477054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MX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Construcciones culturales de las niñas en conflicto con la ley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329680" y="1916832"/>
            <a:ext cx="6698704" cy="35814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es-MX" altLang="es-MX" sz="2400" dirty="0" smtClean="0"/>
              <a:t>El estereotipo de las “niñas malas”.</a:t>
            </a:r>
          </a:p>
          <a:p>
            <a:pPr algn="just" eaLnBrk="1" hangingPunct="1"/>
            <a:r>
              <a:rPr lang="es-MX" altLang="es-MX" sz="2400" dirty="0" smtClean="0"/>
              <a:t>Las niñas inocentes son corrompidas por las niñas malas. </a:t>
            </a:r>
          </a:p>
          <a:p>
            <a:pPr algn="just" eaLnBrk="1" hangingPunct="1"/>
            <a:r>
              <a:rPr lang="es-MX" altLang="es-MX" sz="2400" dirty="0" smtClean="0"/>
              <a:t>Las mujeres transgresoras de la ley tienen una “sexualidad aberrante”. </a:t>
            </a:r>
          </a:p>
          <a:p>
            <a:pPr algn="just" eaLnBrk="1" hangingPunct="1"/>
            <a:r>
              <a:rPr lang="es-MX" altLang="es-MX" sz="2400" dirty="0" smtClean="0"/>
              <a:t>Las mujeres y niñas en reclusión eran problemáticas .</a:t>
            </a:r>
          </a:p>
          <a:p>
            <a:pPr algn="just" eaLnBrk="1" hangingPunct="1"/>
            <a:r>
              <a:rPr lang="es-MX" altLang="es-MX" sz="2400" dirty="0" smtClean="0"/>
              <a:t>Criminalizaba a las víctimas.</a:t>
            </a:r>
          </a:p>
          <a:p>
            <a:pPr lvl="0" algn="just"/>
            <a:r>
              <a:rPr lang="es-MX" altLang="es-MX" sz="2400" dirty="0">
                <a:solidFill>
                  <a:prstClr val="black"/>
                </a:solidFill>
              </a:rPr>
              <a:t>Las niñas “malas” hoy en día son más perversas que en antaño.</a:t>
            </a:r>
          </a:p>
          <a:p>
            <a:pPr algn="just" eaLnBrk="1" hangingPunct="1"/>
            <a:endParaRPr lang="es-MX" altLang="es-MX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MX" sz="2400" dirty="0" smtClean="0"/>
          </a:p>
        </p:txBody>
      </p:sp>
      <p:sp>
        <p:nvSpPr>
          <p:cNvPr id="4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2DCDB"/>
              </a:solidFill>
            </a:endParaRPr>
          </a:p>
        </p:txBody>
      </p:sp>
      <p:sp>
        <p:nvSpPr>
          <p:cNvPr id="5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2DCDB"/>
              </a:solidFill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7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8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0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1" y="914400"/>
            <a:ext cx="7698432" cy="473075"/>
          </a:xfrm>
        </p:spPr>
        <p:txBody>
          <a:bodyPr>
            <a:noAutofit/>
          </a:bodyPr>
          <a:lstStyle/>
          <a:p>
            <a:pPr eaLnBrk="1" hangingPunct="1"/>
            <a:r>
              <a:rPr lang="es-MX" altLang="es-MX" sz="3200" b="1" dirty="0" smtClean="0">
                <a:solidFill>
                  <a:srgbClr val="A9423D"/>
                </a:solidFill>
                <a:latin typeface="Calibri" panose="020F0502020204030204" pitchFamily="34" charset="0"/>
              </a:rPr>
              <a:t>Reeducando a las niñas que se portan “mal”  </a:t>
            </a:r>
            <a:endParaRPr lang="es-ES" altLang="es-MX" sz="3200" b="1" dirty="0" smtClean="0">
              <a:solidFill>
                <a:srgbClr val="A9423D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idx="1"/>
          </p:nvPr>
        </p:nvSpPr>
        <p:spPr>
          <a:xfrm>
            <a:off x="1050032" y="1981200"/>
            <a:ext cx="6906344" cy="2959968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MX" altLang="es-MX" sz="2400" dirty="0" smtClean="0"/>
              <a:t>Son moralmente indeseables “hay que elevarlas”.</a:t>
            </a:r>
          </a:p>
          <a:p>
            <a:pPr algn="just" eaLnBrk="1" hangingPunct="1">
              <a:lnSpc>
                <a:spcPct val="120000"/>
              </a:lnSpc>
            </a:pPr>
            <a:r>
              <a:rPr lang="es-MX" altLang="es-MX" sz="2400" dirty="0" smtClean="0"/>
              <a:t>Son diferentes a nosotras “hay una barrera entre ellas y nosotras”.</a:t>
            </a:r>
          </a:p>
          <a:p>
            <a:pPr algn="just" eaLnBrk="1" hangingPunct="1">
              <a:lnSpc>
                <a:spcPct val="120000"/>
              </a:lnSpc>
            </a:pPr>
            <a:r>
              <a:rPr lang="es-MX" altLang="es-MX" sz="2400" dirty="0" smtClean="0"/>
              <a:t>Domesticarlas para que se ciñan a los modelos dominantes de feminidad.</a:t>
            </a:r>
          </a:p>
          <a:p>
            <a:pPr algn="just" eaLnBrk="1" hangingPunct="1">
              <a:lnSpc>
                <a:spcPct val="120000"/>
              </a:lnSpc>
            </a:pPr>
            <a:r>
              <a:rPr lang="es-MX" altLang="es-MX" sz="2400" dirty="0" smtClean="0"/>
              <a:t>Limpiarlas “moralmente”.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s-MX" altLang="es-MX" sz="2400" dirty="0" smtClean="0"/>
          </a:p>
        </p:txBody>
      </p:sp>
      <p:sp>
        <p:nvSpPr>
          <p:cNvPr id="4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2DCDB"/>
              </a:solidFill>
            </a:endParaRPr>
          </a:p>
        </p:txBody>
      </p:sp>
      <p:sp>
        <p:nvSpPr>
          <p:cNvPr id="5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2DCDB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3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864" y="795685"/>
            <a:ext cx="6910536" cy="473075"/>
          </a:xfrm>
        </p:spPr>
        <p:txBody>
          <a:bodyPr>
            <a:noAutofit/>
          </a:bodyPr>
          <a:lstStyle/>
          <a:p>
            <a:pPr eaLnBrk="1" hangingPunct="1"/>
            <a:r>
              <a:rPr lang="es-MX" altLang="es-MX" sz="2800" b="1" dirty="0" smtClean="0">
                <a:solidFill>
                  <a:srgbClr val="A9423D"/>
                </a:solidFill>
                <a:latin typeface="Calibri" panose="020F0502020204030204" pitchFamily="34" charset="0"/>
              </a:rPr>
              <a:t>LAS NIÑAS BUENAS : El control social</a:t>
            </a:r>
            <a:endParaRPr lang="es-ES" altLang="es-MX" sz="2800" b="1" dirty="0" smtClean="0">
              <a:solidFill>
                <a:srgbClr val="A9423D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1170384" y="1412776"/>
            <a:ext cx="6858000" cy="4752528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MX" sz="2000" dirty="0" smtClean="0"/>
              <a:t>El ideal femenino</a:t>
            </a:r>
            <a:endParaRPr lang="es-MX" altLang="es-MX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MX" altLang="es-MX" sz="2000" dirty="0" smtClean="0"/>
          </a:p>
          <a:p>
            <a:pPr eaLnBrk="1" hangingPunct="1">
              <a:lnSpc>
                <a:spcPct val="80000"/>
              </a:lnSpc>
            </a:pPr>
            <a:r>
              <a:rPr lang="es-MX" altLang="es-MX" sz="2000" dirty="0" smtClean="0"/>
              <a:t>“Niña buena”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000" dirty="0" smtClean="0"/>
              <a:t>Sumisa 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000" dirty="0" smtClean="0"/>
              <a:t>Obediente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000" dirty="0" smtClean="0"/>
              <a:t>Limpia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000" dirty="0" smtClean="0"/>
              <a:t>Se desarrolla en el ámbito privado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000" dirty="0" smtClean="0"/>
              <a:t>No es agresiva o violenta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000" dirty="0" smtClean="0"/>
              <a:t>Sexualmente monógama y heterosexual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000" dirty="0" smtClean="0"/>
              <a:t>“ BUENA” Madre - hija -  hermana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000" dirty="0" smtClean="0"/>
              <a:t>Dulce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2000" dirty="0" smtClean="0"/>
              <a:t>Bondadosa</a:t>
            </a:r>
          </a:p>
          <a:p>
            <a:pPr eaLnBrk="1" hangingPunct="1">
              <a:lnSpc>
                <a:spcPct val="80000"/>
              </a:lnSpc>
            </a:pPr>
            <a:endParaRPr lang="es-MX" altLang="es-MX" sz="2000" dirty="0" smtClean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MX" sz="2000" b="1" dirty="0" smtClean="0"/>
              <a:t>Existe una jerarquía de inferioridad en relación a las características propias de lo masculino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MX" altLang="es-MX" sz="2000" b="1" dirty="0" smtClean="0"/>
          </a:p>
        </p:txBody>
      </p:sp>
      <p:sp>
        <p:nvSpPr>
          <p:cNvPr id="4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2DCDB"/>
              </a:solidFill>
            </a:endParaRPr>
          </a:p>
        </p:txBody>
      </p:sp>
      <p:sp>
        <p:nvSpPr>
          <p:cNvPr id="5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2DCDB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0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A9423D"/>
                </a:solidFill>
              </a:rPr>
              <a:t>A las niñas y mujeres que se portan mal….</a:t>
            </a:r>
            <a:endParaRPr lang="es-MX" sz="3200" b="1" dirty="0">
              <a:solidFill>
                <a:srgbClr val="A9423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592" y="1484784"/>
            <a:ext cx="7427168" cy="2736304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  <a:p>
            <a:pPr marL="0" indent="0" algn="just">
              <a:buNone/>
            </a:pPr>
            <a:r>
              <a:rPr lang="es-MX" sz="2800" dirty="0" smtClean="0"/>
              <a:t>El sistema de justicia las criminaliza por ser pobres , huérfanas o rebeldes, por no ceñirse a los cánones femeninos dominantes de la época. </a:t>
            </a:r>
            <a:endParaRPr lang="es-MX" sz="2800" dirty="0"/>
          </a:p>
        </p:txBody>
      </p:sp>
      <p:sp>
        <p:nvSpPr>
          <p:cNvPr id="4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2DCDB"/>
              </a:solidFill>
            </a:endParaRPr>
          </a:p>
        </p:txBody>
      </p:sp>
      <p:sp>
        <p:nvSpPr>
          <p:cNvPr id="5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2DCDB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8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7550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A9423D"/>
                </a:solidFill>
              </a:rPr>
              <a:t>El delito de ser mujer </a:t>
            </a:r>
            <a:endParaRPr lang="es-MX" sz="3200" b="1" dirty="0">
              <a:solidFill>
                <a:srgbClr val="A9423D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348582"/>
            <a:ext cx="7488832" cy="21168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2800" dirty="0" smtClean="0"/>
              <a:t>Triple </a:t>
            </a:r>
            <a:r>
              <a:rPr lang="es-MX" sz="2800" dirty="0"/>
              <a:t>castigo: ser mujer, ser pobre y ser distinta al estereotipo de la feminidad de la época. </a:t>
            </a:r>
            <a:r>
              <a:rPr lang="es-MX" sz="2800" dirty="0" smtClean="0"/>
              <a:t>Elena Azaola.</a:t>
            </a:r>
          </a:p>
          <a:p>
            <a:pPr>
              <a:buNone/>
            </a:pPr>
            <a:endParaRPr lang="es-MX" sz="2800" dirty="0" smtClean="0"/>
          </a:p>
          <a:p>
            <a:pPr>
              <a:buNone/>
            </a:pPr>
            <a:r>
              <a:rPr lang="es-MX" sz="2800" dirty="0" smtClean="0"/>
              <a:t>En un estudio sobre homicidas en el Distrito Federal la autora encontró: </a:t>
            </a:r>
            <a:endParaRPr lang="es-MX" sz="28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0491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45362" cy="1339850"/>
          </a:xfrm>
        </p:spPr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rgbClr val="A9423D"/>
                </a:solidFill>
              </a:rPr>
              <a:t>“El delito de ser mujer”</a:t>
            </a:r>
            <a:endParaRPr lang="es-ES_tradnl" sz="3200" b="1" dirty="0">
              <a:solidFill>
                <a:srgbClr val="A9423D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71053" y="1844824"/>
            <a:ext cx="7345363" cy="3931920"/>
          </a:xfrm>
        </p:spPr>
        <p:txBody>
          <a:bodyPr>
            <a:noAutofit/>
          </a:bodyPr>
          <a:lstStyle/>
          <a:p>
            <a:pPr algn="just"/>
            <a:r>
              <a:rPr lang="es-ES_tradnl" sz="2400" dirty="0" smtClean="0"/>
              <a:t>Hombres sentenciados son juzgados menos severamente que mujeres homicidas.</a:t>
            </a:r>
          </a:p>
          <a:p>
            <a:pPr algn="just"/>
            <a:r>
              <a:rPr lang="es-ES_tradnl" sz="2400" dirty="0" smtClean="0"/>
              <a:t>El promedio de sentencias por homicidio de un hombre es de de 18.6 años mientras que el de las mujeres por el mismo delito es de 23.</a:t>
            </a:r>
          </a:p>
          <a:p>
            <a:pPr algn="just"/>
            <a:r>
              <a:rPr lang="es-ES_tradnl" sz="2400" dirty="0" smtClean="0"/>
              <a:t>En promedio a las mujeres homicidas se les aplican penas de prisión en promedio 30 por ciento mas severas que a los hombres homicidas.</a:t>
            </a:r>
          </a:p>
          <a:p>
            <a:pPr algn="just"/>
            <a:r>
              <a:rPr lang="es-ES_tradnl" sz="2400" dirty="0" smtClean="0"/>
              <a:t>EL 60% de las mujeres internas sufrieron maltrato policíaco.</a:t>
            </a:r>
          </a:p>
          <a:p>
            <a:pPr algn="just"/>
            <a:endParaRPr lang="es-ES_tradnl" sz="2400" dirty="0" smtClean="0"/>
          </a:p>
          <a:p>
            <a:pPr algn="just"/>
            <a:endParaRPr lang="es-ES_tradnl" sz="2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8641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45362" cy="1339850"/>
          </a:xfrm>
        </p:spPr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rgbClr val="A9423D"/>
                </a:solidFill>
              </a:rPr>
              <a:t>“El delito de ser mujer”.</a:t>
            </a:r>
            <a:endParaRPr lang="es-ES_tradnl" sz="3200" b="1" dirty="0">
              <a:solidFill>
                <a:srgbClr val="A9423D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345363" cy="3931920"/>
          </a:xfrm>
        </p:spPr>
        <p:txBody>
          <a:bodyPr>
            <a:normAutofit/>
          </a:bodyPr>
          <a:lstStyle/>
          <a:p>
            <a:pPr algn="just"/>
            <a:r>
              <a:rPr lang="es-ES_tradnl" sz="2400" dirty="0" smtClean="0"/>
              <a:t>La sociedad tolera más la violencia del hombre a la familia que la de la mujer, ya que es más natural ser un “mal padre” que ser una “mala madre”, por eso tiene que ser castigada más severamente.</a:t>
            </a:r>
          </a:p>
          <a:p>
            <a:pPr algn="just"/>
            <a:r>
              <a:rPr lang="es-ES_tradnl" sz="2400" dirty="0" smtClean="0"/>
              <a:t>Es más comprensible que el hombre dé muerte a la mujer, sobretodo porque se trata de “</a:t>
            </a:r>
            <a:r>
              <a:rPr lang="es-ES_tradnl" sz="2400" i="1" dirty="0" smtClean="0"/>
              <a:t>su mujer.</a:t>
            </a:r>
            <a:r>
              <a:rPr lang="es-ES_tradnl" sz="2400" dirty="0" smtClean="0"/>
              <a:t>” Por ejemplo, si éste llegara a sorprenderla en infidelidad, y la percudiera, éste tendría de 3 días a 3 años de condena en prisión.</a:t>
            </a:r>
          </a:p>
          <a:p>
            <a:pPr algn="just"/>
            <a:endParaRPr lang="es-ES_tradnl" sz="2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8464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45362" cy="1339850"/>
          </a:xfrm>
        </p:spPr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rgbClr val="A9423D"/>
                </a:solidFill>
              </a:rPr>
              <a:t>“El delito de ser mujer”</a:t>
            </a:r>
            <a:endParaRPr lang="es-ES_tradnl" sz="3200" b="1" dirty="0">
              <a:solidFill>
                <a:srgbClr val="A9423D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179025"/>
              </p:ext>
            </p:extLst>
          </p:nvPr>
        </p:nvGraphicFramePr>
        <p:xfrm>
          <a:off x="899592" y="1844824"/>
          <a:ext cx="7345364" cy="373543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836341"/>
                <a:gridCol w="1836341"/>
                <a:gridCol w="1836341"/>
                <a:gridCol w="1836341"/>
              </a:tblGrid>
              <a:tr h="443592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rgbClr val="A9423D"/>
                          </a:solidFill>
                        </a:rPr>
                        <a:t>Hombres</a:t>
                      </a:r>
                      <a:endParaRPr lang="es-ES_tradnl" dirty="0">
                        <a:solidFill>
                          <a:srgbClr val="A9423D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rgbClr val="A9423D"/>
                          </a:solidFill>
                        </a:rPr>
                        <a:t>Años</a:t>
                      </a:r>
                      <a:endParaRPr lang="es-ES_tradnl" dirty="0">
                        <a:solidFill>
                          <a:srgbClr val="A9423D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rgbClr val="A9423D"/>
                          </a:solidFill>
                        </a:rPr>
                        <a:t>Mujeres</a:t>
                      </a:r>
                      <a:endParaRPr lang="es-ES_tradnl" dirty="0">
                        <a:solidFill>
                          <a:srgbClr val="A9423D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rgbClr val="A9423D"/>
                          </a:solidFill>
                        </a:rPr>
                        <a:t>Años</a:t>
                      </a:r>
                      <a:endParaRPr lang="es-ES_tradnl" dirty="0">
                        <a:solidFill>
                          <a:srgbClr val="A9423D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0" dirty="0" smtClean="0">
                          <a:solidFill>
                            <a:schemeClr val="tx1"/>
                          </a:solidFill>
                        </a:rPr>
                        <a:t>Mató a su esposa porque le pidió el divorcio.</a:t>
                      </a:r>
                      <a:endParaRPr lang="es-ES_trad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600" b="0" i="0" dirty="0" smtClean="0">
                          <a:solidFill>
                            <a:schemeClr val="tx1"/>
                          </a:solidFill>
                        </a:rPr>
                        <a:t>    11</a:t>
                      </a:r>
                      <a:endParaRPr lang="es-ES_tradnl" sz="36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0" i="0" dirty="0" smtClean="0">
                          <a:solidFill>
                            <a:schemeClr val="tx1"/>
                          </a:solidFill>
                        </a:rPr>
                        <a:t>Dio</a:t>
                      </a:r>
                      <a:r>
                        <a:rPr lang="es-ES_tradnl" b="0" i="0" baseline="0" dirty="0" smtClean="0">
                          <a:solidFill>
                            <a:schemeClr val="tx1"/>
                          </a:solidFill>
                        </a:rPr>
                        <a:t> muerte a su esposo porque violó a su hija.</a:t>
                      </a:r>
                      <a:endParaRPr lang="es-ES_tradnl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600" b="0" dirty="0" smtClean="0">
                          <a:solidFill>
                            <a:schemeClr val="tx1"/>
                          </a:solidFill>
                        </a:rPr>
                        <a:t>    27</a:t>
                      </a:r>
                      <a:endParaRPr lang="es-ES_tradnl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0" dirty="0" smtClean="0">
                          <a:solidFill>
                            <a:schemeClr val="tx1"/>
                          </a:solidFill>
                        </a:rPr>
                        <a:t>Mató al hijo de su amante al golpearlo.</a:t>
                      </a:r>
                      <a:endParaRPr lang="es-ES_trad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600" b="0" i="0" dirty="0" smtClean="0">
                          <a:solidFill>
                            <a:schemeClr val="tx1"/>
                          </a:solidFill>
                        </a:rPr>
                        <a:t>    16</a:t>
                      </a:r>
                      <a:endParaRPr lang="es-ES_tradnl" sz="36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0" i="0" dirty="0" smtClean="0">
                          <a:solidFill>
                            <a:schemeClr val="tx1"/>
                          </a:solidFill>
                        </a:rPr>
                        <a:t>Dio muerte a la hija</a:t>
                      </a:r>
                      <a:r>
                        <a:rPr lang="es-ES_tradnl" b="0" i="0" baseline="0" dirty="0" smtClean="0">
                          <a:solidFill>
                            <a:schemeClr val="tx1"/>
                          </a:solidFill>
                        </a:rPr>
                        <a:t> de su amante por celos.</a:t>
                      </a:r>
                      <a:endParaRPr lang="es-ES_tradnl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600" b="0" i="0" dirty="0" smtClean="0">
                          <a:solidFill>
                            <a:schemeClr val="tx1"/>
                          </a:solidFill>
                        </a:rPr>
                        <a:t>    25</a:t>
                      </a:r>
                      <a:endParaRPr lang="es-ES_tradnl" sz="36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0" dirty="0" smtClean="0">
                          <a:solidFill>
                            <a:schemeClr val="tx1"/>
                          </a:solidFill>
                        </a:rPr>
                        <a:t>Mató a una mujer porque le quitaba los tendederos</a:t>
                      </a:r>
                      <a:r>
                        <a:rPr lang="es-ES_tradnl" b="0" baseline="0" dirty="0" smtClean="0">
                          <a:solidFill>
                            <a:schemeClr val="tx1"/>
                          </a:solidFill>
                        </a:rPr>
                        <a:t> a su esposa.</a:t>
                      </a:r>
                      <a:endParaRPr lang="es-ES_trad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600" b="0" i="0" dirty="0" smtClean="0">
                          <a:solidFill>
                            <a:schemeClr val="tx1"/>
                          </a:solidFill>
                        </a:rPr>
                        <a:t>    11</a:t>
                      </a:r>
                      <a:endParaRPr lang="es-ES_tradnl" sz="36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0" i="0" dirty="0" smtClean="0">
                          <a:solidFill>
                            <a:schemeClr val="tx1"/>
                          </a:solidFill>
                        </a:rPr>
                        <a:t>Participó en dar muerte a un sujeto</a:t>
                      </a:r>
                      <a:r>
                        <a:rPr lang="es-ES_tradnl" b="0" i="0" baseline="0" dirty="0" smtClean="0">
                          <a:solidFill>
                            <a:schemeClr val="tx1"/>
                          </a:solidFill>
                        </a:rPr>
                        <a:t> en un pleito.</a:t>
                      </a:r>
                      <a:endParaRPr lang="es-ES_tradnl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600" b="0" dirty="0" smtClean="0">
                          <a:solidFill>
                            <a:schemeClr val="tx1"/>
                          </a:solidFill>
                        </a:rPr>
                        <a:t>    25</a:t>
                      </a:r>
                      <a:endParaRPr lang="es-ES_tradnl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8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120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488832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A9423D"/>
                </a:solidFill>
              </a:rPr>
              <a:t>CONSTRUCCIONES CULTURALES DE LA MUJER PROTAGONISTA DE DELITOS</a:t>
            </a:r>
            <a:endParaRPr lang="es-MX" sz="3200" b="1" dirty="0">
              <a:solidFill>
                <a:srgbClr val="A9423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2060848"/>
            <a:ext cx="7067128" cy="3701008"/>
          </a:xfrm>
        </p:spPr>
        <p:txBody>
          <a:bodyPr>
            <a:normAutofit/>
          </a:bodyPr>
          <a:lstStyle/>
          <a:p>
            <a:pPr marL="0" lvl="0" indent="0" algn="just" fontAlgn="base">
              <a:spcAft>
                <a:spcPct val="0"/>
              </a:spcAft>
              <a:buClr>
                <a:srgbClr val="9A0000"/>
              </a:buClr>
              <a:buSzPct val="75000"/>
              <a:buNone/>
            </a:pPr>
            <a:endParaRPr lang="es-MX" altLang="es-MX" sz="2400" kern="0" dirty="0">
              <a:solidFill>
                <a:srgbClr val="000000"/>
              </a:solidFill>
              <a:cs typeface="Times New Roman"/>
            </a:endParaRPr>
          </a:p>
          <a:p>
            <a:pPr lvl="0" algn="just" fontAlgn="base"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pitchFamily="2" charset="2"/>
              <a:buChar char="n"/>
            </a:pPr>
            <a:r>
              <a:rPr lang="es-MX" altLang="es-MX" sz="2400" kern="0" dirty="0" smtClean="0">
                <a:solidFill>
                  <a:srgbClr val="000000"/>
                </a:solidFill>
                <a:cs typeface="Times New Roman"/>
              </a:rPr>
              <a:t>La </a:t>
            </a:r>
            <a:r>
              <a:rPr lang="es-MX" altLang="es-MX" sz="2400" kern="0" dirty="0">
                <a:solidFill>
                  <a:srgbClr val="000000"/>
                </a:solidFill>
                <a:cs typeface="Times New Roman"/>
              </a:rPr>
              <a:t>biología y el delito tienen nombre de mujer: el síndrome </a:t>
            </a:r>
            <a:r>
              <a:rPr lang="es-MX" altLang="es-MX" sz="2400" kern="0" dirty="0" smtClean="0">
                <a:solidFill>
                  <a:srgbClr val="000000"/>
                </a:solidFill>
                <a:cs typeface="Times New Roman"/>
              </a:rPr>
              <a:t>pre menstrual </a:t>
            </a:r>
            <a:r>
              <a:rPr lang="es-MX" altLang="es-MX" sz="2400" kern="0" dirty="0">
                <a:solidFill>
                  <a:srgbClr val="000000"/>
                </a:solidFill>
                <a:cs typeface="Times New Roman"/>
              </a:rPr>
              <a:t>y las tipologías delictivas de la mujer menopáusica</a:t>
            </a:r>
            <a:r>
              <a:rPr lang="es-MX" altLang="es-MX" sz="2400" kern="0" dirty="0" smtClean="0">
                <a:solidFill>
                  <a:srgbClr val="000000"/>
                </a:solidFill>
                <a:cs typeface="Times New Roman"/>
              </a:rPr>
              <a:t>.</a:t>
            </a:r>
            <a:endParaRPr lang="es-MX" altLang="es-MX" sz="2400" kern="0" dirty="0">
              <a:solidFill>
                <a:srgbClr val="000000"/>
              </a:solidFill>
              <a:cs typeface="Times New Roman"/>
            </a:endParaRPr>
          </a:p>
          <a:p>
            <a:pPr lvl="0" algn="just" fontAlgn="base"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pitchFamily="2" charset="2"/>
              <a:buChar char="n"/>
            </a:pPr>
            <a:r>
              <a:rPr lang="es-MX" altLang="es-MX" sz="2400" kern="0" dirty="0">
                <a:solidFill>
                  <a:srgbClr val="000000"/>
                </a:solidFill>
                <a:cs typeface="Times New Roman"/>
              </a:rPr>
              <a:t>“Los desordenes ginecológicos traen desordenes psicológicos y conductuales</a:t>
            </a:r>
            <a:r>
              <a:rPr lang="es-MX" altLang="es-MX" sz="2400" kern="0" dirty="0" smtClean="0">
                <a:solidFill>
                  <a:srgbClr val="000000"/>
                </a:solidFill>
                <a:cs typeface="Times New Roman"/>
              </a:rPr>
              <a:t>”.</a:t>
            </a:r>
            <a:endParaRPr lang="es-MX" altLang="es-MX" sz="2400" kern="0" dirty="0">
              <a:solidFill>
                <a:srgbClr val="000000"/>
              </a:solidFill>
              <a:cs typeface="Times New Roman"/>
            </a:endParaRPr>
          </a:p>
          <a:p>
            <a:pPr lvl="0" algn="just" fontAlgn="base"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pitchFamily="2" charset="2"/>
              <a:buChar char="n"/>
            </a:pPr>
            <a:r>
              <a:rPr lang="es-MX" altLang="es-MX" sz="2400" kern="0" dirty="0">
                <a:solidFill>
                  <a:srgbClr val="000000"/>
                </a:solidFill>
                <a:cs typeface="Times New Roman"/>
              </a:rPr>
              <a:t>En casos de violencia familiar es más fácil argumentar síndrome pre menstrual que </a:t>
            </a:r>
            <a:r>
              <a:rPr lang="es-MX" altLang="es-MX" sz="2400" kern="0" dirty="0" smtClean="0">
                <a:solidFill>
                  <a:srgbClr val="000000"/>
                </a:solidFill>
                <a:cs typeface="Times New Roman"/>
              </a:rPr>
              <a:t>la figura de legítima </a:t>
            </a:r>
            <a:r>
              <a:rPr lang="es-MX" altLang="es-MX" sz="2400" kern="0" dirty="0">
                <a:solidFill>
                  <a:srgbClr val="000000"/>
                </a:solidFill>
                <a:cs typeface="Times New Roman"/>
              </a:rPr>
              <a:t>defensa</a:t>
            </a:r>
            <a:r>
              <a:rPr lang="es-MX" altLang="es-MX" sz="2400" kern="0" dirty="0" smtClean="0">
                <a:solidFill>
                  <a:srgbClr val="000000"/>
                </a:solidFill>
                <a:cs typeface="Times New Roman"/>
              </a:rPr>
              <a:t>.</a:t>
            </a:r>
            <a:endParaRPr lang="es-MX" altLang="es-MX" sz="2400" kern="0" dirty="0">
              <a:solidFill>
                <a:srgbClr val="000000"/>
              </a:solidFill>
              <a:cs typeface="Times New Roman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7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773832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2"/>
                </a:solidFill>
              </a:rPr>
              <a:t>UN POCO DE HISTORIA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89248" y="2032248"/>
            <a:ext cx="7499176" cy="3412976"/>
          </a:xfrm>
        </p:spPr>
        <p:txBody>
          <a:bodyPr/>
          <a:lstStyle/>
          <a:p>
            <a:pPr algn="just"/>
            <a:r>
              <a:rPr lang="es-MX" sz="2400" dirty="0" smtClean="0"/>
              <a:t>Antes de la Edad </a:t>
            </a:r>
            <a:r>
              <a:rPr lang="es-MX" sz="2400" dirty="0"/>
              <a:t>M</a:t>
            </a:r>
            <a:r>
              <a:rPr lang="es-MX" sz="2400" dirty="0" smtClean="0"/>
              <a:t>edia, las mujeres, tanto en calidad de víctimas como de victimarias tenían poco contacto con el sistema judicial.</a:t>
            </a:r>
          </a:p>
          <a:p>
            <a:pPr algn="just"/>
            <a:r>
              <a:rPr lang="es-MX" sz="2400" dirty="0" smtClean="0"/>
              <a:t>Era un sistema cuyo propósito era resolver las controversias.</a:t>
            </a:r>
          </a:p>
          <a:p>
            <a:pPr algn="just"/>
            <a:r>
              <a:rPr lang="es-MX" sz="2400" dirty="0" smtClean="0"/>
              <a:t>Las mujeres no eran propietarias de los medios de producción.</a:t>
            </a:r>
          </a:p>
          <a:p>
            <a:pPr algn="just"/>
            <a:r>
              <a:rPr lang="es-MX" sz="2400" dirty="0" smtClean="0"/>
              <a:t>Resolvían sus conflictos de manera informal.</a:t>
            </a:r>
            <a:endParaRPr lang="es-MX" sz="2400" dirty="0"/>
          </a:p>
          <a:p>
            <a:pPr algn="just"/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8008" y="5589240"/>
            <a:ext cx="988963" cy="673465"/>
          </a:xfrm>
          <a:prstGeom prst="rect">
            <a:avLst/>
          </a:prstGeom>
        </p:spPr>
      </p:pic>
      <p:sp>
        <p:nvSpPr>
          <p:cNvPr id="7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5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8162925" cy="477054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MX" sz="3200" b="1" dirty="0" smtClean="0">
                <a:solidFill>
                  <a:srgbClr val="A9423D"/>
                </a:solidFill>
                <a:latin typeface="Calibri" panose="020F0502020204030204" pitchFamily="34" charset="0"/>
              </a:rPr>
              <a:t>Mujeres responsables de delitos.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idx="1"/>
          </p:nvPr>
        </p:nvSpPr>
        <p:spPr>
          <a:xfrm>
            <a:off x="997966" y="1340768"/>
            <a:ext cx="7246442" cy="8382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s-MX" altLang="es-MX" sz="2400" dirty="0" smtClean="0">
                <a:latin typeface="Calibri" panose="020F0502020204030204" pitchFamily="34" charset="0"/>
              </a:rPr>
              <a:t>La construcción cultural de género presente durante el proceso penal y en la administración de sanciones. 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899592" y="2276872"/>
            <a:ext cx="6984776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defRPr sz="17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defRPr sz="17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defRPr sz="17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defRPr sz="17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pitchFamily="2" charset="2"/>
              <a:buNone/>
            </a:pPr>
            <a:r>
              <a:rPr lang="es-MX" altLang="es-MX" sz="1800" u="sng" dirty="0" smtClean="0">
                <a:solidFill>
                  <a:srgbClr val="000000"/>
                </a:solidFill>
              </a:rPr>
              <a:t>MUJER PRESUNTA delincuente y responsable de delito.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pitchFamily="2" charset="2"/>
              <a:buNone/>
            </a:pPr>
            <a:endParaRPr lang="es-MX" altLang="es-MX" sz="1800" u="sng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pitchFamily="2" charset="2"/>
              <a:buNone/>
            </a:pPr>
            <a:endParaRPr lang="es-MX" altLang="es-MX" sz="1800" u="sng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pitchFamily="2" charset="2"/>
              <a:buChar char="n"/>
            </a:pPr>
            <a:r>
              <a:rPr lang="es-MX" altLang="es-MX" sz="1800" u="sng" dirty="0" smtClean="0">
                <a:solidFill>
                  <a:srgbClr val="000000"/>
                </a:solidFill>
              </a:rPr>
              <a:t>Trasgresi</a:t>
            </a:r>
            <a:r>
              <a:rPr lang="es-MX" altLang="es-MX" sz="18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ó</a:t>
            </a:r>
            <a:r>
              <a:rPr lang="es-MX" altLang="es-MX" sz="1800" u="sng" dirty="0" smtClean="0">
                <a:solidFill>
                  <a:srgbClr val="000000"/>
                </a:solidFill>
              </a:rPr>
              <a:t>n al rol de g</a:t>
            </a:r>
            <a:r>
              <a:rPr lang="es-MX" altLang="es-MX" sz="18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é</a:t>
            </a:r>
            <a:r>
              <a:rPr lang="es-MX" altLang="es-MX" sz="1800" u="sng" dirty="0" smtClean="0">
                <a:solidFill>
                  <a:srgbClr val="000000"/>
                </a:solidFill>
              </a:rPr>
              <a:t>nero, </a:t>
            </a:r>
            <a:r>
              <a:rPr lang="es-MX" altLang="es-MX" sz="18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es-MX" altLang="es-MX" sz="1800" u="sng" dirty="0" smtClean="0">
                <a:solidFill>
                  <a:srgbClr val="000000"/>
                </a:solidFill>
              </a:rPr>
              <a:t>el juicio moral</a:t>
            </a:r>
            <a:r>
              <a:rPr lang="es-MX" altLang="es-MX" sz="18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es-MX" altLang="es-MX" sz="1800" u="sng" dirty="0" smtClean="0">
                <a:solidFill>
                  <a:srgbClr val="000000"/>
                </a:solidFill>
              </a:rPr>
              <a:t> hiena, bruja, puta, mujer casada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pitchFamily="2" charset="2"/>
              <a:buChar char="n"/>
            </a:pPr>
            <a:r>
              <a:rPr lang="es-MX" altLang="es-MX" sz="1800" dirty="0" smtClean="0">
                <a:solidFill>
                  <a:srgbClr val="000000"/>
                </a:solidFill>
              </a:rPr>
              <a:t>El deber ser de cada sexo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pitchFamily="2" charset="2"/>
              <a:buChar char="n"/>
            </a:pPr>
            <a:r>
              <a:rPr lang="es-MX" altLang="es-MX" sz="1800" u="sng" dirty="0" smtClean="0">
                <a:solidFill>
                  <a:srgbClr val="000000"/>
                </a:solidFill>
              </a:rPr>
              <a:t>El delito de ser mujer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135000"/>
              <a:buFont typeface="Wingdings" charset="2"/>
              <a:buChar char="§"/>
            </a:pPr>
            <a:r>
              <a:rPr lang="es-MX" altLang="es-MX" sz="1800" dirty="0" smtClean="0">
                <a:solidFill>
                  <a:srgbClr val="000000"/>
                </a:solidFill>
              </a:rPr>
              <a:t>Se le descalifica en todos los aspectos: mirada totalizadora. 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135000"/>
              <a:buFont typeface="Wingdings" charset="2"/>
              <a:buChar char="§"/>
            </a:pPr>
            <a:r>
              <a:rPr lang="es-MX" altLang="es-MX" sz="1800" dirty="0" smtClean="0">
                <a:solidFill>
                  <a:srgbClr val="000000"/>
                </a:solidFill>
              </a:rPr>
              <a:t>Responde a los estereotipos de género e inciden en todas las etapas del proceso penal.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135000"/>
              <a:buFont typeface="Wingdings" charset="2"/>
              <a:buChar char="§"/>
            </a:pPr>
            <a:r>
              <a:rPr lang="es-MX" altLang="es-MX" sz="1800" dirty="0" smtClean="0">
                <a:solidFill>
                  <a:srgbClr val="000000"/>
                </a:solidFill>
              </a:rPr>
              <a:t>“Más vale LOCA que MALA”.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pitchFamily="2" charset="2"/>
              <a:buNone/>
            </a:pPr>
            <a:r>
              <a:rPr lang="es-MX" altLang="es-MX" sz="1800" dirty="0" smtClean="0">
                <a:solidFill>
                  <a:srgbClr val="000000"/>
                </a:solidFill>
              </a:rPr>
              <a:t>                 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pitchFamily="2" charset="2"/>
              <a:buNone/>
            </a:pPr>
            <a:r>
              <a:rPr lang="es-MX" altLang="es-MX" sz="18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es-MX" altLang="es-MX" sz="1800" u="sng" dirty="0" smtClean="0">
                <a:solidFill>
                  <a:srgbClr val="000000"/>
                </a:solidFill>
              </a:rPr>
              <a:t>EL CAUTIVERIO</a:t>
            </a:r>
            <a:r>
              <a:rPr lang="es-MX" altLang="es-MX" sz="18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endParaRPr lang="es-MX" altLang="es-MX" sz="1800" u="sng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pitchFamily="2" charset="2"/>
              <a:buNone/>
            </a:pPr>
            <a:r>
              <a:rPr lang="es-MX" altLang="es-MX" sz="1800" dirty="0" smtClean="0">
                <a:solidFill>
                  <a:srgbClr val="000000"/>
                </a:solidFill>
              </a:rPr>
              <a:t> Estos estigmas de género también están presentes en reclusión: “ malas madres, malas hijas, etcétera.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pitchFamily="2" charset="2"/>
              <a:buNone/>
            </a:pPr>
            <a:endParaRPr lang="es-MX" altLang="es-MX" sz="1800" u="sng" dirty="0" smtClean="0">
              <a:solidFill>
                <a:srgbClr val="000000"/>
              </a:solidFill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6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5525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8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6864" cy="648072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rgbClr val="A9423D"/>
                </a:solidFill>
              </a:rPr>
              <a:t>Protocolo para juzgar con perspectiva de género. Suprema Corte de Justicia</a:t>
            </a:r>
            <a:endParaRPr lang="es-MX" sz="2800" b="1" dirty="0">
              <a:solidFill>
                <a:srgbClr val="A9423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567333"/>
            <a:ext cx="76328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b="1" dirty="0" smtClean="0"/>
              <a:t>Diagnóstico</a:t>
            </a:r>
          </a:p>
          <a:p>
            <a:endParaRPr lang="es-MX" sz="1800" dirty="0" smtClean="0"/>
          </a:p>
          <a:p>
            <a:r>
              <a:rPr lang="es-MX" sz="1800" dirty="0" smtClean="0"/>
              <a:t>Análisis de la interpretación y aplicación del derecho de acuerdo a los roles estereotipados sobre el comportamiento de hombres y mujeres.</a:t>
            </a:r>
          </a:p>
          <a:p>
            <a:endParaRPr lang="es-MX" sz="1800" dirty="0"/>
          </a:p>
          <a:p>
            <a:pPr marL="0" indent="0">
              <a:buNone/>
            </a:pPr>
            <a:r>
              <a:rPr lang="es-MX" sz="1800" b="1" dirty="0" smtClean="0"/>
              <a:t>Resultados</a:t>
            </a:r>
          </a:p>
          <a:p>
            <a:endParaRPr lang="es-MX" sz="1800" b="1" dirty="0" smtClean="0"/>
          </a:p>
          <a:p>
            <a:r>
              <a:rPr lang="es-MX" sz="1800" dirty="0" smtClean="0"/>
              <a:t>1 de cada 5 juzgadores NO SABE LO QUE ES LA PERSPECTIVA DE GÉNERO.</a:t>
            </a:r>
          </a:p>
          <a:p>
            <a:endParaRPr lang="es-MX" sz="1800" dirty="0" smtClean="0"/>
          </a:p>
          <a:p>
            <a:r>
              <a:rPr lang="es-MX" sz="1800" dirty="0" smtClean="0"/>
              <a:t>La mayoría de los juzgadores desconoce la normatividad internacional y las legislaciones nacionales en materia de derechos humanos de  las mujeres.</a:t>
            </a:r>
          </a:p>
          <a:p>
            <a:endParaRPr lang="es-MX" sz="1800" dirty="0" smtClean="0"/>
          </a:p>
          <a:p>
            <a:r>
              <a:rPr lang="es-MX" sz="1800" dirty="0" smtClean="0"/>
              <a:t>Desconocen lo que implica juzgar con perspectiva de género.</a:t>
            </a:r>
          </a:p>
          <a:p>
            <a:endParaRPr lang="es-MX" sz="1800" dirty="0" smtClean="0"/>
          </a:p>
          <a:p>
            <a:r>
              <a:rPr lang="es-MX" sz="1800" dirty="0" smtClean="0"/>
              <a:t>Tienen una visión que tiende a minimizar las desigualdades de género.  </a:t>
            </a:r>
          </a:p>
          <a:p>
            <a:endParaRPr lang="es-MX" sz="1800" dirty="0"/>
          </a:p>
          <a:p>
            <a:endParaRPr lang="es-MX" sz="18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3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523" y="620688"/>
            <a:ext cx="8162925" cy="769441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A9423D"/>
                </a:solidFill>
              </a:rPr>
              <a:t>MUJER VÍCTIMA </a:t>
            </a:r>
            <a:endParaRPr lang="es-MX" sz="3200" b="1" dirty="0">
              <a:solidFill>
                <a:srgbClr val="A9423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268760"/>
            <a:ext cx="6984776" cy="4752528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/>
              <a:t>Mentirosa.</a:t>
            </a:r>
          </a:p>
          <a:p>
            <a:pPr algn="just"/>
            <a:r>
              <a:rPr lang="es-MX" sz="2400" dirty="0" smtClean="0"/>
              <a:t>Motivos espurios para levantar la  denuncia.</a:t>
            </a:r>
          </a:p>
          <a:p>
            <a:pPr algn="just"/>
            <a:r>
              <a:rPr lang="es-MX" sz="2400" dirty="0" smtClean="0"/>
              <a:t>Calidades de víctima y su vínculo con el comportamiento moral.</a:t>
            </a:r>
          </a:p>
          <a:p>
            <a:pPr algn="just"/>
            <a:r>
              <a:rPr lang="es-MX" sz="2400" dirty="0" smtClean="0"/>
              <a:t>Es víctima propiciatoria, culpable del delito.</a:t>
            </a:r>
          </a:p>
          <a:p>
            <a:pPr algn="just"/>
            <a:r>
              <a:rPr lang="es-MX" sz="2400" dirty="0" smtClean="0"/>
              <a:t>El sistema empatiza con el varón responsable de delitos.</a:t>
            </a:r>
          </a:p>
          <a:p>
            <a:pPr algn="just"/>
            <a:r>
              <a:rPr lang="es-MX" sz="2400" dirty="0" smtClean="0"/>
              <a:t>Construcción asistencial de la víctima.</a:t>
            </a:r>
          </a:p>
          <a:p>
            <a:pPr algn="just"/>
            <a:r>
              <a:rPr lang="es-MX" sz="2400" dirty="0" smtClean="0"/>
              <a:t>No es testigo “confiable” distorsiona los hechos.</a:t>
            </a:r>
          </a:p>
          <a:p>
            <a:pPr algn="just"/>
            <a:r>
              <a:rPr lang="es-MX" sz="2400" dirty="0" smtClean="0"/>
              <a:t>No tiene voz propia, se le “tutela”, “regaña”, doble victimiza.</a:t>
            </a:r>
          </a:p>
          <a:p>
            <a:pPr algn="just"/>
            <a:r>
              <a:rPr lang="es-MX" sz="2400" dirty="0" smtClean="0"/>
              <a:t>No se le “escucha”.</a:t>
            </a:r>
            <a:endParaRPr lang="es-MX" sz="24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8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8978" y="641494"/>
            <a:ext cx="2795922" cy="199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b="1" dirty="0">
                <a:solidFill>
                  <a:srgbClr val="000000"/>
                </a:solidFill>
                <a:latin typeface="Goudy Old Style"/>
                <a:cs typeface="Goudy Old Style"/>
              </a:rPr>
              <a:t> ¿Qué le dice a usted la palabra </a:t>
            </a:r>
            <a:r>
              <a:rPr lang="es-MX" sz="2800" b="1" dirty="0" smtClean="0">
                <a:solidFill>
                  <a:srgbClr val="000000"/>
                </a:solidFill>
                <a:latin typeface="Goudy Old Style"/>
                <a:cs typeface="Goudy Old Style"/>
              </a:rPr>
              <a:t>“mujer </a:t>
            </a:r>
            <a:r>
              <a:rPr lang="es-MX" sz="2800" b="1" dirty="0">
                <a:solidFill>
                  <a:srgbClr val="000000"/>
                </a:solidFill>
                <a:latin typeface="Goudy Old Style"/>
                <a:cs typeface="Goudy Old Style"/>
              </a:rPr>
              <a:t>víctima”</a:t>
            </a:r>
            <a:r>
              <a:rPr lang="es-MX" sz="2800" b="1" dirty="0" smtClean="0">
                <a:solidFill>
                  <a:srgbClr val="000000"/>
                </a:solidFill>
                <a:latin typeface="Goudy Old Style"/>
                <a:cs typeface="Goudy Old Style"/>
              </a:rPr>
              <a:t>?</a:t>
            </a:r>
            <a:endParaRPr lang="es-ES_tradnl" sz="2800" b="1" dirty="0">
              <a:solidFill>
                <a:srgbClr val="000000"/>
              </a:solidFill>
              <a:latin typeface="Goudy Old Style"/>
              <a:cs typeface="Goudy Old Style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0" y="3550023"/>
            <a:ext cx="1841500" cy="2631429"/>
          </a:xfrm>
          <a:prstGeom prst="rect">
            <a:avLst/>
          </a:prstGeom>
        </p:spPr>
      </p:pic>
      <p:sp>
        <p:nvSpPr>
          <p:cNvPr id="4" name="Llamada de nube 3"/>
          <p:cNvSpPr/>
          <p:nvPr/>
        </p:nvSpPr>
        <p:spPr>
          <a:xfrm>
            <a:off x="4261909" y="1175916"/>
            <a:ext cx="4347269" cy="2286114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Goudy Old Style"/>
                <a:cs typeface="Goudy Old Style"/>
              </a:rPr>
              <a:t>Debilidad, protección, lágrimas, indefensión, “se lo buscó”, miente, “usa a la justicia” </a:t>
            </a:r>
            <a:endParaRPr lang="es-ES" sz="2400" dirty="0">
              <a:solidFill>
                <a:schemeClr val="tx1"/>
              </a:solidFill>
              <a:latin typeface="Goudy Old Style"/>
              <a:cs typeface="Goudy Old Style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733256"/>
            <a:ext cx="988963" cy="673465"/>
          </a:xfrm>
          <a:prstGeom prst="rect">
            <a:avLst/>
          </a:prstGeom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7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8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5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162925" cy="144655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accent2"/>
                </a:solidFill>
              </a:rPr>
              <a:t>Construcciones culturales por delitos </a:t>
            </a:r>
            <a:endParaRPr lang="es-MX" sz="3200" b="1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41376" y="2032248"/>
            <a:ext cx="5698976" cy="348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Mujer victima de:</a:t>
            </a:r>
          </a:p>
          <a:p>
            <a:endParaRPr lang="es-MX" sz="900" dirty="0" smtClean="0"/>
          </a:p>
          <a:p>
            <a:pPr marL="623888" indent="-354013">
              <a:buFont typeface="Wingdings" panose="05000000000000000000" pitchFamily="2" charset="2"/>
              <a:buChar char="ü"/>
            </a:pPr>
            <a:r>
              <a:rPr lang="es-MX" sz="2400" dirty="0" smtClean="0"/>
              <a:t>Violencia familiar</a:t>
            </a:r>
          </a:p>
          <a:p>
            <a:pPr marL="623888" indent="-354013">
              <a:buFont typeface="Wingdings" panose="05000000000000000000" pitchFamily="2" charset="2"/>
              <a:buChar char="ü"/>
            </a:pPr>
            <a:r>
              <a:rPr lang="es-MX" sz="2400" dirty="0" smtClean="0"/>
              <a:t>Violencia sexual</a:t>
            </a:r>
          </a:p>
          <a:p>
            <a:pPr marL="623888" indent="-354013">
              <a:buFont typeface="Wingdings" panose="05000000000000000000" pitchFamily="2" charset="2"/>
              <a:buChar char="ü"/>
            </a:pPr>
            <a:r>
              <a:rPr lang="es-MX" sz="2400" dirty="0" smtClean="0"/>
              <a:t>Feminicidios</a:t>
            </a:r>
          </a:p>
          <a:p>
            <a:pPr marL="623888" indent="-354013">
              <a:buFont typeface="Wingdings" panose="05000000000000000000" pitchFamily="2" charset="2"/>
              <a:buChar char="ü"/>
            </a:pPr>
            <a:r>
              <a:rPr lang="es-MX" sz="2400" dirty="0" smtClean="0"/>
              <a:t>Trata de personas</a:t>
            </a:r>
          </a:p>
          <a:p>
            <a:pPr marL="623888" indent="-354013">
              <a:buFont typeface="Wingdings" panose="05000000000000000000" pitchFamily="2" charset="2"/>
              <a:buChar char="ü"/>
            </a:pPr>
            <a:r>
              <a:rPr lang="es-MX" sz="2400" dirty="0" smtClean="0"/>
              <a:t>Aborto</a:t>
            </a:r>
          </a:p>
          <a:p>
            <a:pPr marL="269875" indent="0" algn="r">
              <a:buNone/>
            </a:pPr>
            <a:r>
              <a:rPr lang="es-MX" sz="1400" dirty="0" smtClean="0"/>
              <a:t>Patricia Olamendi. Delitos femeninos </a:t>
            </a:r>
            <a:endParaRPr lang="es-MX" sz="14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9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699849"/>
            <a:ext cx="8162925" cy="2400657"/>
          </a:xfrm>
        </p:spPr>
        <p:txBody>
          <a:bodyPr/>
          <a:lstStyle/>
          <a:p>
            <a:pPr eaLnBrk="1" hangingPunct="1"/>
            <a:r>
              <a:rPr lang="es-ES" altLang="es-MX" sz="2500" b="1" dirty="0" smtClean="0">
                <a:latin typeface="Calibri" panose="020F0502020204030204" pitchFamily="34" charset="0"/>
              </a:rPr>
              <a:t/>
            </a:r>
            <a:br>
              <a:rPr lang="es-ES" altLang="es-MX" sz="2500" b="1" dirty="0" smtClean="0">
                <a:latin typeface="Calibri" panose="020F0502020204030204" pitchFamily="34" charset="0"/>
              </a:rPr>
            </a:br>
            <a:r>
              <a:rPr lang="es-ES" altLang="es-MX" sz="2500" b="1" dirty="0">
                <a:latin typeface="Calibri" panose="020F0502020204030204" pitchFamily="34" charset="0"/>
              </a:rPr>
              <a:t/>
            </a:r>
            <a:br>
              <a:rPr lang="es-ES" altLang="es-MX" sz="2500" b="1" dirty="0">
                <a:latin typeface="Calibri" panose="020F0502020204030204" pitchFamily="34" charset="0"/>
              </a:rPr>
            </a:br>
            <a:r>
              <a:rPr lang="es-ES" altLang="es-MX" sz="2500" b="1" dirty="0" smtClean="0">
                <a:latin typeface="Calibri" panose="020F0502020204030204" pitchFamily="34" charset="0"/>
              </a:rPr>
              <a:t/>
            </a:r>
            <a:br>
              <a:rPr lang="es-ES" altLang="es-MX" sz="2500" b="1" dirty="0" smtClean="0">
                <a:latin typeface="Calibri" panose="020F0502020204030204" pitchFamily="34" charset="0"/>
              </a:rPr>
            </a:br>
            <a:r>
              <a:rPr lang="es-ES" altLang="es-MX" sz="2500" b="1" dirty="0" smtClean="0">
                <a:latin typeface="Calibri" panose="020F0502020204030204" pitchFamily="34" charset="0"/>
              </a:rPr>
              <a:t>MUJERES Y JUSTICIA.</a:t>
            </a:r>
            <a:r>
              <a:rPr lang="es-ES" altLang="es-MX" sz="2500" b="1" dirty="0">
                <a:latin typeface="Calibri" panose="020F0502020204030204" pitchFamily="34" charset="0"/>
              </a:rPr>
              <a:t/>
            </a:r>
            <a:br>
              <a:rPr lang="es-ES" altLang="es-MX" sz="2500" b="1" dirty="0">
                <a:latin typeface="Calibri" panose="020F0502020204030204" pitchFamily="34" charset="0"/>
              </a:rPr>
            </a:br>
            <a:r>
              <a:rPr lang="es-ES" altLang="es-MX" sz="2500" b="1" dirty="0" smtClean="0">
                <a:latin typeface="Calibri" panose="020F0502020204030204" pitchFamily="34" charset="0"/>
              </a:rPr>
              <a:t>Víctima                                                  Victimaria</a:t>
            </a:r>
          </a:p>
        </p:txBody>
      </p:sp>
      <p:graphicFrame>
        <p:nvGraphicFramePr>
          <p:cNvPr id="18537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640727"/>
              </p:ext>
            </p:extLst>
          </p:nvPr>
        </p:nvGraphicFramePr>
        <p:xfrm>
          <a:off x="467544" y="1427940"/>
          <a:ext cx="8299648" cy="4634491"/>
        </p:xfrm>
        <a:graphic>
          <a:graphicData uri="http://schemas.openxmlformats.org/drawingml/2006/table">
            <a:tbl>
              <a:tblPr/>
              <a:tblGrid>
                <a:gridCol w="4148835"/>
                <a:gridCol w="4150813"/>
              </a:tblGrid>
              <a:tr h="279112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Tx/>
                        <a:buAutoNum type="alphaUcParenR"/>
                        <a:tabLst/>
                      </a:pPr>
                      <a:r>
                        <a:rPr kumimoji="0" lang="es-MX" sz="13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Revictimización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 por el sistema judicial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 Revictimización: norma, institución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1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Estigmatizaci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Construcciones culturales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35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Eterno femenino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El Estado responsable de proteger y velar por los intereses y derechos de la v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í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ctima es quien la desacredita cuando acude a instancias legales a ejercer sus derechos.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Doble victimizaci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Responsabiliza a la v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í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ctima de lo ocurrido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Sentimientos de culpa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Empat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í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a 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–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reparaci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n del da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ñ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o al agresor.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Culpan a quien debieran defender  y defienden  a qui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é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n  debieren culpar.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Delitos quedan impunes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Conceptos peyorativos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Mujer v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í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ctima de violencia dom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é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stica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Mujer v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í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ctima de agresi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n sexual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Mujer v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í</a:t>
                      </a:r>
                      <a:r>
                        <a:rPr kumimoji="0" lang="es-MX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ctima en la barandilla.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Estigmatizaci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Construcciones culturales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Eterno femenino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Menopausia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Depresi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Juzga en funci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ó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n de sus relaciones 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“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rol de g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é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nero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” con criterios morales.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Criminolog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í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a sesgo androcéntrico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La biolog</a:t>
                      </a:r>
                      <a:r>
                        <a:rPr kumimoji="0" lang="es-MX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charset="0"/>
                        </a:rPr>
                        <a:t>í</a:t>
                      </a:r>
                      <a:r>
                        <a:rPr kumimoji="0" lang="es-MX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Emotiva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Pasional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EL DELITO DE SER MUJER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charset="0"/>
                        </a:rPr>
                        <a:t>JUICIOS MORALES QUE LA DISCRIMINAN Y LA VICTIMIZAN  y les dictan sentencias más severas que a los varones por el mismo delito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09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MUJERES Y JUSTICIA</a:t>
            </a:r>
            <a:endParaRPr lang="es-MX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2780928"/>
            <a:ext cx="6984776" cy="1684784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¿Por qué existen estas construcciones culturales sobre la mujer víctima o responsable de delitos ?</a:t>
            </a:r>
            <a:endParaRPr lang="es-MX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8008" y="5589240"/>
            <a:ext cx="988963" cy="67346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96416" y="911145"/>
            <a:ext cx="7587489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300" b="1" dirty="0">
                <a:latin typeface="Goudy Old Style"/>
                <a:cs typeface="Goudy Old Style"/>
              </a:rPr>
              <a:t>Las mujeres, durante miles de años, no fueron ciudadanas con derechos, sino seres </a:t>
            </a:r>
            <a:r>
              <a:rPr lang="es-MX" sz="3300" b="1" dirty="0" smtClean="0">
                <a:latin typeface="Goudy Old Style"/>
                <a:cs typeface="Goudy Old Style"/>
              </a:rPr>
              <a:t>tuteados, </a:t>
            </a:r>
            <a:r>
              <a:rPr lang="es-MX" sz="3300" b="1" dirty="0">
                <a:latin typeface="Goudy Old Style"/>
                <a:cs typeface="Goudy Old Style"/>
              </a:rPr>
              <a:t>sin voz propia.</a:t>
            </a:r>
            <a:endParaRPr lang="es-ES_tradnl" sz="3300" b="1" dirty="0">
              <a:latin typeface="Goudy Old Style"/>
              <a:cs typeface="Goudy Old Style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444" y="3717032"/>
            <a:ext cx="3483487" cy="2325666"/>
          </a:xfrm>
          <a:prstGeom prst="rect">
            <a:avLst/>
          </a:prstGeom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7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8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1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es-MX" sz="2800" dirty="0" smtClean="0">
                <a:solidFill>
                  <a:schemeClr val="accent2"/>
                </a:solidFill>
              </a:rPr>
              <a:t>¿De dónde provienen estas construcciones socio culturales sobre la mujer en la justicia?</a:t>
            </a:r>
            <a:br>
              <a:rPr lang="es-MX" sz="2800" dirty="0" smtClean="0">
                <a:solidFill>
                  <a:schemeClr val="accent2"/>
                </a:solidFill>
              </a:rPr>
            </a:br>
            <a:r>
              <a:rPr lang="es-MX" sz="2800" b="1" dirty="0" smtClean="0">
                <a:solidFill>
                  <a:schemeClr val="accent2"/>
                </a:solidFill>
              </a:rPr>
              <a:t>EL PATERFAMILIAS</a:t>
            </a:r>
            <a:r>
              <a:rPr lang="es-MX" sz="2800" dirty="0" smtClean="0">
                <a:solidFill>
                  <a:schemeClr val="accent2"/>
                </a:solidFill>
              </a:rPr>
              <a:t> </a:t>
            </a:r>
            <a:endParaRPr lang="es-MX" sz="2800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7280" y="2420888"/>
            <a:ext cx="6995120" cy="362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400" dirty="0" smtClean="0"/>
              <a:t>Las mujeres como seres incapaces:</a:t>
            </a:r>
          </a:p>
          <a:p>
            <a:r>
              <a:rPr lang="es-MX" sz="2000" dirty="0" smtClean="0"/>
              <a:t>No podían heredar.</a:t>
            </a:r>
          </a:p>
          <a:p>
            <a:r>
              <a:rPr lang="es-MX" sz="2000" dirty="0" smtClean="0"/>
              <a:t>No podían votar.</a:t>
            </a:r>
          </a:p>
          <a:p>
            <a:r>
              <a:rPr lang="es-MX" sz="2000" dirty="0" smtClean="0"/>
              <a:t>No tomaban decisiones propias, eran seres tutelados por el hombre.</a:t>
            </a:r>
          </a:p>
          <a:p>
            <a:r>
              <a:rPr lang="es-MX" sz="2000" dirty="0" smtClean="0"/>
              <a:t>No estudiaban.</a:t>
            </a:r>
          </a:p>
          <a:p>
            <a:r>
              <a:rPr lang="es-MX" sz="2000" dirty="0" smtClean="0"/>
              <a:t>Se les prohibía aprender a leer.</a:t>
            </a:r>
          </a:p>
          <a:p>
            <a:r>
              <a:rPr lang="es-MX" sz="2000" dirty="0" smtClean="0"/>
              <a:t>Recluidas a la vida domestica .</a:t>
            </a:r>
          </a:p>
          <a:p>
            <a:r>
              <a:rPr lang="es-MX" sz="2000" dirty="0" smtClean="0"/>
              <a:t>Su sexualidad era del varón.</a:t>
            </a:r>
          </a:p>
          <a:p>
            <a:r>
              <a:rPr lang="es-MX" sz="2000" dirty="0" smtClean="0"/>
              <a:t>Podían ser violentadas con “fines educacionales”.</a:t>
            </a:r>
          </a:p>
          <a:p>
            <a:endParaRPr lang="es-MX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4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42605" y="1310903"/>
            <a:ext cx="5732497" cy="5142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charset="2"/>
              <a:buChar char="ü"/>
            </a:pPr>
            <a:r>
              <a:rPr lang="es-MX" sz="2200" dirty="0" smtClean="0">
                <a:solidFill>
                  <a:srgbClr val="000000"/>
                </a:solidFill>
                <a:cs typeface="Goudy Old Style"/>
              </a:rPr>
              <a:t>En 1789, Olympe de Gouges, en </a:t>
            </a:r>
            <a:r>
              <a:rPr lang="es-MX" sz="2200" dirty="0">
                <a:solidFill>
                  <a:srgbClr val="000000"/>
                </a:solidFill>
                <a:cs typeface="Goudy Old Style"/>
              </a:rPr>
              <a:t>el marco de la Revolución </a:t>
            </a:r>
            <a:r>
              <a:rPr lang="es-MX" sz="2200" dirty="0" smtClean="0">
                <a:solidFill>
                  <a:srgbClr val="000000"/>
                </a:solidFill>
                <a:cs typeface="Goudy Old Style"/>
              </a:rPr>
              <a:t>Francesa.</a:t>
            </a:r>
            <a:endParaRPr lang="es-ES_tradnl" sz="2200" dirty="0">
              <a:solidFill>
                <a:srgbClr val="000000"/>
              </a:solidFill>
              <a:cs typeface="Goudy Old Style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ü"/>
            </a:pPr>
            <a:r>
              <a:rPr lang="es-MX" sz="2200" dirty="0">
                <a:solidFill>
                  <a:srgbClr val="000000"/>
                </a:solidFill>
                <a:cs typeface="Goudy Old Style"/>
              </a:rPr>
              <a:t>Declaración de los Derechos Universales </a:t>
            </a:r>
            <a:r>
              <a:rPr lang="es-MX" sz="2200" dirty="0" smtClean="0">
                <a:solidFill>
                  <a:srgbClr val="000000"/>
                </a:solidFill>
                <a:cs typeface="Goudy Old Style"/>
              </a:rPr>
              <a:t>(1948).</a:t>
            </a:r>
            <a:endParaRPr lang="es-ES_tradnl" sz="2200" dirty="0">
              <a:solidFill>
                <a:srgbClr val="000000"/>
              </a:solidFill>
              <a:cs typeface="Goudy Old Style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ü"/>
            </a:pPr>
            <a:r>
              <a:rPr lang="es-MX" sz="2200" dirty="0">
                <a:solidFill>
                  <a:srgbClr val="000000"/>
                </a:solidFill>
                <a:cs typeface="Goudy Old Style"/>
              </a:rPr>
              <a:t>Eleonor Roosevelt </a:t>
            </a:r>
            <a:r>
              <a:rPr lang="es-MX" sz="2200" dirty="0" smtClean="0">
                <a:solidFill>
                  <a:srgbClr val="000000"/>
                </a:solidFill>
                <a:cs typeface="Goudy Old Style"/>
              </a:rPr>
              <a:t>(1948).</a:t>
            </a:r>
            <a:endParaRPr lang="es-MX" sz="2200" dirty="0">
              <a:solidFill>
                <a:srgbClr val="000000"/>
              </a:solidFill>
              <a:cs typeface="Goudy Old Style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ü"/>
            </a:pPr>
            <a:r>
              <a:rPr lang="es-MX" sz="2200" dirty="0" smtClean="0">
                <a:solidFill>
                  <a:srgbClr val="000000"/>
                </a:solidFill>
                <a:cs typeface="Goudy Old Style"/>
              </a:rPr>
              <a:t>El ingreso a la ciudadanía de la mujer es un hecho muy reciente.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ü"/>
            </a:pPr>
            <a:r>
              <a:rPr lang="es-MX" sz="2200" dirty="0" smtClean="0">
                <a:solidFill>
                  <a:srgbClr val="000000"/>
                </a:solidFill>
                <a:cs typeface="Goudy Old Style"/>
              </a:rPr>
              <a:t>Existe igualdad jurídica pero se carece de elegibilidad de los derechos. </a:t>
            </a:r>
            <a:endParaRPr lang="es-ES_tradnl" sz="2200" dirty="0">
              <a:solidFill>
                <a:srgbClr val="000000"/>
              </a:solidFill>
              <a:cs typeface="Goudy Old Style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ü"/>
            </a:pPr>
            <a:endParaRPr lang="es-ES_tradnl" sz="2200" dirty="0">
              <a:solidFill>
                <a:srgbClr val="000000"/>
              </a:solidFill>
              <a:cs typeface="Goudy Old Style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15489" y="745540"/>
            <a:ext cx="3061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rgbClr val="FF8021">
                    <a:lumMod val="50000"/>
                  </a:srgbClr>
                </a:solidFill>
                <a:latin typeface="Goudy Old Style"/>
                <a:cs typeface="Goudy Old Style"/>
              </a:rPr>
              <a:t>Derechos Humanos</a:t>
            </a:r>
            <a:endParaRPr lang="es-ES_tradnl" sz="2800" b="1" dirty="0">
              <a:solidFill>
                <a:srgbClr val="FF8021">
                  <a:lumMod val="50000"/>
                </a:srgbClr>
              </a:solidFill>
              <a:latin typeface="Goudy Old Style"/>
              <a:cs typeface="Goudy Old Style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8008" y="5661248"/>
            <a:ext cx="988963" cy="6734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427" y="2472551"/>
            <a:ext cx="2042023" cy="1931144"/>
          </a:xfrm>
          <a:prstGeom prst="rect">
            <a:avLst/>
          </a:prstGeom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9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10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1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2"/>
                </a:solidFill>
              </a:rPr>
              <a:t>UN POCO DE HISTORIA </a:t>
            </a:r>
            <a:endParaRPr lang="es-MX" dirty="0">
              <a:solidFill>
                <a:schemeClr val="accent2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89248" y="1816224"/>
            <a:ext cx="7427168" cy="39890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 smtClean="0"/>
              <a:t>En diferentes épocas , el sistema judicial se ocupó de manera intermitente de sancionar los “delitos femeninos”:</a:t>
            </a:r>
            <a:endParaRPr lang="es-MX" sz="2800" dirty="0"/>
          </a:p>
          <a:p>
            <a:r>
              <a:rPr lang="es-MX" sz="2800" dirty="0" smtClean="0"/>
              <a:t>Aborto</a:t>
            </a:r>
          </a:p>
          <a:p>
            <a:r>
              <a:rPr lang="es-MX" sz="2800" dirty="0" smtClean="0"/>
              <a:t>Infanticidio</a:t>
            </a:r>
          </a:p>
          <a:p>
            <a:r>
              <a:rPr lang="es-MX" sz="2800" dirty="0" smtClean="0"/>
              <a:t>Prostitución</a:t>
            </a:r>
          </a:p>
          <a:p>
            <a:r>
              <a:rPr lang="es-MX" sz="2800" dirty="0" smtClean="0"/>
              <a:t>Adulterio</a:t>
            </a:r>
            <a:endParaRPr lang="es-MX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8008" y="5589240"/>
            <a:ext cx="988963" cy="673465"/>
          </a:xfrm>
          <a:prstGeom prst="rect">
            <a:avLst/>
          </a:prstGeom>
        </p:spPr>
      </p:pic>
      <p:sp>
        <p:nvSpPr>
          <p:cNvPr id="7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6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88"/>
          <p:cNvSpPr>
            <a:spLocks noGrp="1" noChangeArrowheads="1"/>
          </p:cNvSpPr>
          <p:nvPr>
            <p:ph type="title"/>
          </p:nvPr>
        </p:nvSpPr>
        <p:spPr>
          <a:xfrm>
            <a:off x="611560" y="-171450"/>
            <a:ext cx="7715250" cy="114300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schemeClr val="accent2"/>
                </a:solidFill>
              </a:rPr>
              <a:t>Historia derechos de las mujeres</a:t>
            </a:r>
            <a:endParaRPr lang="es-ES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767180" name="Group 20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06106361"/>
              </p:ext>
            </p:extLst>
          </p:nvPr>
        </p:nvGraphicFramePr>
        <p:xfrm>
          <a:off x="611560" y="842541"/>
          <a:ext cx="7848872" cy="5538787"/>
        </p:xfrm>
        <a:graphic>
          <a:graphicData uri="http://schemas.openxmlformats.org/drawingml/2006/table">
            <a:tbl>
              <a:tblPr/>
              <a:tblGrid>
                <a:gridCol w="2134458"/>
                <a:gridCol w="5714414"/>
              </a:tblGrid>
              <a:tr h="28959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Fecha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Avance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773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21 de junio de 1946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Establecimiento de la Comisión Jurídica y Social de la Mujer por resolución del Consejo Económico y Social de Naciones Unidas</a:t>
                      </a: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 de diciembre de 1952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Convención sobre los Derechos Políticos de la Mujer por la Asamblea General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3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29 de enero de 1957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Aprobación de la Convención sobre la Nacionalidad de la Mujer Casada por la Asamblea General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3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7 de noviembre de 1962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Convención sobre el consentimiento para el matrimonio, la edad mínima para contraer matrimonio y el registro de matrimonios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9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7 de noviembre de 1967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9475" algn="l"/>
                        </a:tabLst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Declaración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sobre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la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Eliminación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de la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Discriminación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contra la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Mujer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. 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9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19 de junio de 1975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I Conferencia Mundial de la Mujer, México</a:t>
                      </a:r>
                      <a:endParaRPr kumimoji="0" lang="es-ES_tradn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3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18 de diciembre de 1979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Convención sobre la Eliminación de Todas las Formas de Discriminación contra la Mujer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9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14 de julio de 1980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II Conferencia Mundial de la Mujer, Copenhague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9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15 de julio de 1985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III Conferencia Mundial de la Mujer, Nairobi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9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 de diciembre de 1993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Declaración sobre la Eliminación de la Violencia contra la Mujer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9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1994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Conferencia Internacional de Población y Desarrollo,Cairo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9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1994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Relatora especial sobre la Violencia contra la Mujer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9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Septiembre de1995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IV Conferencia Mundial de la Mujer. Declaración de Beijing.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3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6 de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octubre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de 1999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Protocolo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Facultativo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de la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Convención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sobre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la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Eliminación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todas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las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Formas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Discriminación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contra la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Mujer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1835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2"/>
                </a:solidFill>
              </a:rPr>
              <a:t/>
            </a:r>
            <a:br>
              <a:rPr lang="es-MX" b="1" dirty="0" smtClean="0">
                <a:solidFill>
                  <a:schemeClr val="accent2"/>
                </a:solidFill>
              </a:rPr>
            </a:br>
            <a:r>
              <a:rPr lang="es-MX" b="1" dirty="0" smtClean="0">
                <a:solidFill>
                  <a:schemeClr val="accent2"/>
                </a:solidFill>
              </a:rPr>
              <a:t>Derechos de las mujeres</a:t>
            </a:r>
            <a:br>
              <a:rPr lang="es-MX" b="1" dirty="0" smtClean="0">
                <a:solidFill>
                  <a:schemeClr val="accent2"/>
                </a:solidFill>
              </a:rPr>
            </a:br>
            <a:r>
              <a:rPr lang="es-MX" b="1" dirty="0" smtClean="0">
                <a:solidFill>
                  <a:schemeClr val="accent2"/>
                </a:solidFill>
              </a:rPr>
              <a:t>CEDAW </a:t>
            </a:r>
            <a:endParaRPr lang="es-MX" b="1" dirty="0">
              <a:solidFill>
                <a:schemeClr val="accent2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1619672" y="2701707"/>
            <a:ext cx="6120680" cy="209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charset="2"/>
              <a:buChar char="ü"/>
            </a:pPr>
            <a:r>
              <a:rPr lang="es-MX" sz="2200" dirty="0">
                <a:solidFill>
                  <a:srgbClr val="000000"/>
                </a:solidFill>
                <a:cs typeface="Goudy Old Style"/>
              </a:rPr>
              <a:t>Convención de los Derechos de la </a:t>
            </a:r>
            <a:r>
              <a:rPr lang="es-MX" sz="2200" dirty="0" smtClean="0">
                <a:solidFill>
                  <a:srgbClr val="000000"/>
                </a:solidFill>
                <a:cs typeface="Goudy Old Style"/>
              </a:rPr>
              <a:t>Niñez (1989).</a:t>
            </a:r>
            <a:endParaRPr lang="es-ES_tradnl" sz="2200" dirty="0">
              <a:solidFill>
                <a:srgbClr val="000000"/>
              </a:solidFill>
              <a:cs typeface="Goudy Old Style"/>
            </a:endParaRPr>
          </a:p>
          <a:p>
            <a:pPr marL="285750" lvl="0" indent="-285750" algn="just">
              <a:lnSpc>
                <a:spcPct val="150000"/>
              </a:lnSpc>
              <a:buFont typeface="Wingdings" charset="2"/>
              <a:buChar char="ü"/>
            </a:pPr>
            <a:r>
              <a:rPr lang="es-MX" sz="2200" dirty="0">
                <a:solidFill>
                  <a:srgbClr val="000000"/>
                </a:solidFill>
                <a:cs typeface="Goudy Old Style"/>
              </a:rPr>
              <a:t>Convención De Belem Dó </a:t>
            </a:r>
            <a:r>
              <a:rPr lang="es-MX" sz="2200" dirty="0" smtClean="0">
                <a:solidFill>
                  <a:srgbClr val="000000"/>
                </a:solidFill>
                <a:cs typeface="Goudy Old Style"/>
              </a:rPr>
              <a:t>Pará (1989).</a:t>
            </a:r>
            <a:endParaRPr lang="es-ES_tradnl" sz="2200" dirty="0">
              <a:solidFill>
                <a:srgbClr val="000000"/>
              </a:solidFill>
              <a:cs typeface="Goudy Old Style"/>
            </a:endParaRPr>
          </a:p>
          <a:p>
            <a:pPr marL="285750" lvl="0" indent="-285750" algn="just">
              <a:lnSpc>
                <a:spcPct val="150000"/>
              </a:lnSpc>
              <a:buFont typeface="Wingdings" charset="2"/>
              <a:buChar char="ü"/>
            </a:pPr>
            <a:r>
              <a:rPr lang="es-MX" sz="2200" dirty="0">
                <a:solidFill>
                  <a:srgbClr val="000000"/>
                </a:solidFill>
                <a:cs typeface="Goudy Old Style"/>
              </a:rPr>
              <a:t>Ley General de Acceso a las Mujeres a una Vida Libre de Violencia.(</a:t>
            </a:r>
            <a:r>
              <a:rPr lang="es-MX" sz="2200" dirty="0" smtClean="0">
                <a:solidFill>
                  <a:srgbClr val="000000"/>
                </a:solidFill>
                <a:cs typeface="Goudy Old Style"/>
              </a:rPr>
              <a:t>2007).</a:t>
            </a:r>
            <a:endParaRPr lang="es-ES_tradnl" sz="2200" dirty="0">
              <a:solidFill>
                <a:srgbClr val="000000"/>
              </a:solidFill>
              <a:cs typeface="Goudy Old Style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7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8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3931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1496973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A </a:t>
            </a:r>
            <a:r>
              <a:rPr lang="es-MX" sz="2400" dirty="0">
                <a:solidFill>
                  <a:srgbClr val="000000"/>
                </a:solidFill>
                <a:cs typeface="Goudy Old Style"/>
              </a:rPr>
              <a:t>las mujeres como personas con iguales derechos que los </a:t>
            </a: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hombres.</a:t>
            </a:r>
            <a:endParaRPr lang="es-ES_tradnl" sz="2400" dirty="0">
              <a:solidFill>
                <a:srgbClr val="000000"/>
              </a:solidFill>
              <a:cs typeface="Goudy Old Style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>
                <a:solidFill>
                  <a:srgbClr val="000000"/>
                </a:solidFill>
                <a:cs typeface="Goudy Old Style"/>
              </a:rPr>
              <a:t>Las condiciones de </a:t>
            </a: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vulnerabilidad en que viven las </a:t>
            </a:r>
            <a:r>
              <a:rPr lang="es-MX" sz="2400" dirty="0">
                <a:solidFill>
                  <a:srgbClr val="000000"/>
                </a:solidFill>
                <a:cs typeface="Goudy Old Style"/>
              </a:rPr>
              <a:t>mujeres por </a:t>
            </a: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el  solo “hecho </a:t>
            </a:r>
            <a:r>
              <a:rPr lang="es-MX" sz="2400" dirty="0">
                <a:solidFill>
                  <a:srgbClr val="000000"/>
                </a:solidFill>
                <a:cs typeface="Goudy Old Style"/>
              </a:rPr>
              <a:t>de ser mujeres” </a:t>
            </a: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(derechos </a:t>
            </a:r>
            <a:r>
              <a:rPr lang="es-MX" sz="2400" dirty="0">
                <a:solidFill>
                  <a:srgbClr val="000000"/>
                </a:solidFill>
                <a:cs typeface="Goudy Old Style"/>
              </a:rPr>
              <a:t>específicos</a:t>
            </a: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).</a:t>
            </a:r>
            <a:endParaRPr lang="es-ES_tradnl" sz="2400" dirty="0">
              <a:solidFill>
                <a:srgbClr val="000000"/>
              </a:solidFill>
              <a:cs typeface="Goudy Old Style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>
                <a:solidFill>
                  <a:srgbClr val="000000"/>
                </a:solidFill>
                <a:cs typeface="Goudy Old Style"/>
              </a:rPr>
              <a:t>Las condiciones de desigualdad y </a:t>
            </a: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discriminación que viven y que están vinculadas con las violencias de género.</a:t>
            </a:r>
            <a:endParaRPr lang="es-ES_tradnl" sz="2400" dirty="0">
              <a:solidFill>
                <a:srgbClr val="000000"/>
              </a:solidFill>
              <a:cs typeface="Goudy Old Style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63888" y="620688"/>
            <a:ext cx="2314339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cs typeface="Goudy Old Style"/>
              </a:rPr>
              <a:t>Reconocen:</a:t>
            </a:r>
            <a:endParaRPr lang="es-ES" sz="3200" b="1" dirty="0">
              <a:solidFill>
                <a:schemeClr val="bg1">
                  <a:lumMod val="50000"/>
                </a:schemeClr>
              </a:solidFill>
              <a:cs typeface="Goudy Old Style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8008" y="5589240"/>
            <a:ext cx="988963" cy="673465"/>
          </a:xfrm>
          <a:prstGeom prst="rect">
            <a:avLst/>
          </a:prstGeom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6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8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2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7311" y="1238895"/>
            <a:ext cx="7361113" cy="5142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 smtClean="0">
                <a:cs typeface="Goudy Old Style"/>
              </a:rPr>
              <a:t>Creación de los centros de atención a víctimas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s-MX" sz="2200" dirty="0" smtClean="0">
                <a:cs typeface="Goudy Old Style"/>
              </a:rPr>
              <a:t>Reformas legislativas para tipificar los delitos contra la libertad sexual.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s-MX" sz="2200" dirty="0" smtClean="0">
                <a:cs typeface="Goudy Old Style"/>
              </a:rPr>
              <a:t>Promoción de la cultura de la denuncia.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s-MX" sz="2200" dirty="0" smtClean="0">
                <a:cs typeface="Goudy Old Style"/>
              </a:rPr>
              <a:t>Combate a la violencia intrafamiliar.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s-MX" sz="2200" dirty="0" smtClean="0">
                <a:cs typeface="Goudy Old Style"/>
              </a:rPr>
              <a:t>Brindar atención especializada e integral.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s-MX" sz="2200" dirty="0" smtClean="0">
                <a:cs typeface="Goudy Old Style"/>
              </a:rPr>
              <a:t>Programas que hacen visibles las condiciones de discriminación hacia la mujer .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s-MX" sz="2200" dirty="0" smtClean="0">
                <a:cs typeface="Goudy Old Style"/>
              </a:rPr>
              <a:t>Prevención, atención y erradicación a las violencias de género.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078236" y="745540"/>
            <a:ext cx="5158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Goudy Old Style"/>
              </a:rPr>
              <a:t>Políticas Públicas. Época reciente.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7533" y="5733256"/>
            <a:ext cx="988963" cy="673465"/>
          </a:xfrm>
          <a:prstGeom prst="rect">
            <a:avLst/>
          </a:prstGeom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6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8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3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0994" y="1378341"/>
            <a:ext cx="7469103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La </a:t>
            </a:r>
            <a:r>
              <a:rPr lang="es-MX" sz="2400" dirty="0">
                <a:solidFill>
                  <a:srgbClr val="000000"/>
                </a:solidFill>
                <a:cs typeface="Goudy Old Style"/>
              </a:rPr>
              <a:t>violencia contra la mujer sigue siendo tratada en la </a:t>
            </a: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barandilla </a:t>
            </a:r>
            <a:r>
              <a:rPr lang="es-MX" sz="2400" dirty="0">
                <a:solidFill>
                  <a:srgbClr val="000000"/>
                </a:solidFill>
                <a:cs typeface="Goudy Old Style"/>
              </a:rPr>
              <a:t>como un asunto privado</a:t>
            </a: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.</a:t>
            </a:r>
            <a:endParaRPr lang="es-ES_tradnl" sz="2400" dirty="0">
              <a:solidFill>
                <a:srgbClr val="000000"/>
              </a:solidFill>
              <a:cs typeface="Goudy Old Style"/>
            </a:endParaRPr>
          </a:p>
          <a:p>
            <a:pPr marL="342900" lvl="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>
                <a:solidFill>
                  <a:srgbClr val="000000"/>
                </a:solidFill>
                <a:cs typeface="Goudy Old Style"/>
              </a:rPr>
              <a:t>En la práctica jurídica no se reconocen las condiciones de vulnerabilidad y </a:t>
            </a: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de </a:t>
            </a:r>
            <a:r>
              <a:rPr lang="es-MX" sz="2400" dirty="0">
                <a:solidFill>
                  <a:srgbClr val="000000"/>
                </a:solidFill>
                <a:cs typeface="Goudy Old Style"/>
              </a:rPr>
              <a:t>discriminación </a:t>
            </a: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en que vive </a:t>
            </a:r>
            <a:r>
              <a:rPr lang="es-MX" sz="2400" dirty="0">
                <a:solidFill>
                  <a:srgbClr val="000000"/>
                </a:solidFill>
                <a:cs typeface="Goudy Old Style"/>
              </a:rPr>
              <a:t>la mujer en su calidad de víctima de un delito o de responsable de este</a:t>
            </a: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.</a:t>
            </a:r>
            <a:endParaRPr lang="es-ES_tradnl" sz="2400" dirty="0">
              <a:solidFill>
                <a:srgbClr val="000000"/>
              </a:solidFill>
              <a:cs typeface="Goudy Old Style"/>
            </a:endParaRPr>
          </a:p>
          <a:p>
            <a:pPr marL="342900" lvl="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>
                <a:solidFill>
                  <a:srgbClr val="000000"/>
                </a:solidFill>
                <a:cs typeface="Goudy Old Style"/>
              </a:rPr>
              <a:t>Las mujeres son tratadas por el sistema judicial como seres sin </a:t>
            </a: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voz, </a:t>
            </a:r>
            <a:r>
              <a:rPr lang="es-MX" sz="2400" dirty="0">
                <a:solidFill>
                  <a:srgbClr val="000000"/>
                </a:solidFill>
                <a:cs typeface="Goudy Old Style"/>
              </a:rPr>
              <a:t>sin derechos, </a:t>
            </a: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todavía bajo </a:t>
            </a:r>
            <a:r>
              <a:rPr lang="es-MX" sz="2400" dirty="0">
                <a:solidFill>
                  <a:srgbClr val="000000"/>
                </a:solidFill>
                <a:cs typeface="Goudy Old Style"/>
              </a:rPr>
              <a:t>la tutela del </a:t>
            </a:r>
            <a:r>
              <a:rPr lang="es-MX" sz="2400" dirty="0" smtClean="0">
                <a:solidFill>
                  <a:srgbClr val="000000"/>
                </a:solidFill>
                <a:cs typeface="Goudy Old Style"/>
              </a:rPr>
              <a:t>patriarcado.</a:t>
            </a:r>
            <a:endParaRPr lang="es-ES_tradnl" sz="2400" dirty="0">
              <a:solidFill>
                <a:srgbClr val="000000"/>
              </a:solidFill>
              <a:cs typeface="Goudy Old Style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19672" y="90872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2"/>
                </a:solidFill>
                <a:cs typeface="Goudy Old Style"/>
              </a:rPr>
              <a:t>Obstáculos para acceder a la justicia</a:t>
            </a:r>
            <a:endParaRPr lang="es-ES" sz="2800" b="1" dirty="0">
              <a:solidFill>
                <a:schemeClr val="accent2"/>
              </a:solidFill>
              <a:cs typeface="Goudy Old Style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7533" y="5707863"/>
            <a:ext cx="988963" cy="673465"/>
          </a:xfrm>
          <a:prstGeom prst="rect">
            <a:avLst/>
          </a:prstGeom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6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3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4938" y="1987674"/>
            <a:ext cx="736147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>
                <a:cs typeface="Goudy Old Style"/>
              </a:rPr>
              <a:t>El avance legislativo es lento, los tipos penales y el discurso legal con altos contenidos de violencia simbólica hacia la </a:t>
            </a:r>
            <a:r>
              <a:rPr lang="es-MX" sz="2400" dirty="0" smtClean="0">
                <a:cs typeface="Goudy Old Style"/>
              </a:rPr>
              <a:t>mujer.</a:t>
            </a:r>
            <a:endParaRPr lang="es-ES_tradnl" sz="2400" dirty="0">
              <a:cs typeface="Goudy Old Style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>
                <a:cs typeface="Goudy Old Style"/>
              </a:rPr>
              <a:t>Las violencias contra la mujer tratadas como asuntos secundarios en el combate a otros </a:t>
            </a:r>
            <a:r>
              <a:rPr lang="es-MX" sz="2400" dirty="0" smtClean="0">
                <a:cs typeface="Goudy Old Style"/>
              </a:rPr>
              <a:t>delitos.</a:t>
            </a:r>
            <a:endParaRPr lang="es-ES_tradnl" sz="2400" dirty="0">
              <a:cs typeface="Goudy Old Style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>
                <a:cs typeface="Goudy Old Style"/>
              </a:rPr>
              <a:t>La violencia contra la mujer queda </a:t>
            </a:r>
            <a:r>
              <a:rPr lang="es-MX" sz="2400" dirty="0" smtClean="0">
                <a:cs typeface="Goudy Old Style"/>
              </a:rPr>
              <a:t>impune.</a:t>
            </a:r>
            <a:endParaRPr lang="es-ES_tradnl" sz="2400" dirty="0">
              <a:cs typeface="Goudy Old Style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7664" y="980728"/>
            <a:ext cx="66296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A9423D"/>
                </a:solidFill>
                <a:cs typeface="Goudy Old Style"/>
              </a:rPr>
              <a:t>Obstáculos para acceder a la justicia</a:t>
            </a:r>
            <a:endParaRPr lang="es-ES" sz="3200" b="1" dirty="0">
              <a:solidFill>
                <a:srgbClr val="A9423D"/>
              </a:solidFill>
              <a:cs typeface="Goudy Old Style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8008" y="5855002"/>
            <a:ext cx="988963" cy="673465"/>
          </a:xfrm>
          <a:prstGeom prst="rect">
            <a:avLst/>
          </a:prstGeom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6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42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1509" y="5661248"/>
            <a:ext cx="988963" cy="673465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01603315"/>
              </p:ext>
            </p:extLst>
          </p:nvPr>
        </p:nvGraphicFramePr>
        <p:xfrm>
          <a:off x="827584" y="795554"/>
          <a:ext cx="7833645" cy="544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58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8008" y="5661248"/>
            <a:ext cx="988963" cy="67346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59632" y="2336375"/>
            <a:ext cx="669674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cs typeface="Goudy Old Style"/>
              </a:rPr>
              <a:t>Es </a:t>
            </a:r>
            <a:r>
              <a:rPr lang="es-MX" sz="2400" dirty="0">
                <a:cs typeface="Goudy Old Style"/>
              </a:rPr>
              <a:t>la obligación de los </a:t>
            </a:r>
            <a:r>
              <a:rPr lang="es-MX" sz="2400" dirty="0" smtClean="0">
                <a:cs typeface="Goudy Old Style"/>
              </a:rPr>
              <a:t>Estados </a:t>
            </a:r>
            <a:r>
              <a:rPr lang="es-MX" sz="2400" dirty="0">
                <a:cs typeface="Goudy Old Style"/>
              </a:rPr>
              <a:t>actuar con debida diligencia para prevenir, investigar y sancionar la violencia contra las mujeres.</a:t>
            </a:r>
            <a:endParaRPr lang="es-ES_tradnl" sz="2400" dirty="0">
              <a:cs typeface="Goudy Old Style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717045" y="1447077"/>
            <a:ext cx="3664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cs typeface="Goudy Old Style"/>
              </a:rPr>
              <a:t>Acceso a la justicia</a:t>
            </a:r>
            <a:endParaRPr lang="es-ES" sz="3200" b="1" dirty="0">
              <a:solidFill>
                <a:schemeClr val="bg1">
                  <a:lumMod val="50000"/>
                </a:schemeClr>
              </a:solidFill>
              <a:cs typeface="Goudy Old Style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6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559566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5235" y="5949280"/>
            <a:ext cx="551736" cy="375722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930124" y="1338086"/>
            <a:ext cx="1876078" cy="1226818"/>
          </a:xfrm>
          <a:prstGeom prst="ellipse">
            <a:avLst/>
          </a:prstGeom>
          <a:solidFill>
            <a:srgbClr val="D2736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prstClr val="white"/>
                </a:solidFill>
              </a:rPr>
              <a:t>¿La mujer como sujeto de derechos?</a:t>
            </a:r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3563888" y="1338086"/>
            <a:ext cx="1876078" cy="1226818"/>
          </a:xfrm>
          <a:prstGeom prst="ellipse">
            <a:avLst/>
          </a:prstGeom>
          <a:solidFill>
            <a:srgbClr val="D2736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prstClr val="white"/>
                </a:solidFill>
              </a:rPr>
              <a:t>Resistencias ideológicas de los y las  trabajadoras de la justicia</a:t>
            </a:r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6176831" y="1338086"/>
            <a:ext cx="1876078" cy="1226818"/>
          </a:xfrm>
          <a:prstGeom prst="ellipse">
            <a:avLst/>
          </a:prstGeom>
          <a:solidFill>
            <a:srgbClr val="D2736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prstClr val="white"/>
                </a:solidFill>
              </a:rPr>
              <a:t>Marco legislativo androcéntrico</a:t>
            </a:r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6260113" y="2882463"/>
            <a:ext cx="1875133" cy="1226615"/>
          </a:xfrm>
          <a:prstGeom prst="ellipse">
            <a:avLst/>
          </a:prstGeom>
          <a:solidFill>
            <a:srgbClr val="D2736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prstClr val="white"/>
                </a:solidFill>
              </a:rPr>
              <a:t>Patrones estructurales de discriminación de género en el ejercicio de la justicia</a:t>
            </a:r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565116" y="2882463"/>
            <a:ext cx="1875133" cy="1226615"/>
          </a:xfrm>
          <a:prstGeom prst="ellipse">
            <a:avLst/>
          </a:prstGeom>
          <a:solidFill>
            <a:srgbClr val="D2736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prstClr val="white"/>
                </a:solidFill>
              </a:rPr>
              <a:t>Falta de un enfoque de género en la práctica jurídica</a:t>
            </a:r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635896" y="4434633"/>
            <a:ext cx="1875133" cy="1226615"/>
          </a:xfrm>
          <a:prstGeom prst="ellipse">
            <a:avLst/>
          </a:prstGeom>
          <a:solidFill>
            <a:srgbClr val="D2736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prstClr val="white"/>
                </a:solidFill>
              </a:rPr>
              <a:t>Altos índices de impunidad en el combate a las violencias de género</a:t>
            </a:r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002132" y="4434633"/>
            <a:ext cx="1875133" cy="1226615"/>
          </a:xfrm>
          <a:prstGeom prst="ellipse">
            <a:avLst/>
          </a:prstGeom>
          <a:solidFill>
            <a:srgbClr val="D2736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prstClr val="white"/>
                </a:solidFill>
              </a:rPr>
              <a:t>Violencia simbólica hacia la mujer en el marco judicial y en la práctica judicial</a:t>
            </a:r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930124" y="2882463"/>
            <a:ext cx="1875133" cy="1226615"/>
          </a:xfrm>
          <a:prstGeom prst="ellipse">
            <a:avLst/>
          </a:prstGeom>
          <a:solidFill>
            <a:srgbClr val="D2736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prstClr val="white"/>
                </a:solidFill>
              </a:rPr>
              <a:t>Doble victimización,  negación para levantar la A.P.</a:t>
            </a:r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55039" y="745540"/>
            <a:ext cx="697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  <a:cs typeface="Goudy Old Style"/>
              </a:rPr>
              <a:t>Obstáculos para acceder a la justicia RETOS</a:t>
            </a:r>
            <a:endParaRPr lang="es-ES" sz="2800" b="1" dirty="0">
              <a:solidFill>
                <a:schemeClr val="bg1">
                  <a:lumMod val="50000"/>
                </a:schemeClr>
              </a:solidFill>
              <a:cs typeface="Goudy Old Style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297267" y="4432154"/>
            <a:ext cx="1875133" cy="1226615"/>
          </a:xfrm>
          <a:prstGeom prst="ellipse">
            <a:avLst/>
          </a:prstGeom>
          <a:solidFill>
            <a:srgbClr val="D2736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prstClr val="white"/>
                </a:solidFill>
              </a:rPr>
              <a:t>Fallo del ESTADO en la protección de  los derechos a las mujeres</a:t>
            </a:r>
            <a:endParaRPr lang="es-ES" sz="1200" dirty="0">
              <a:solidFill>
                <a:prstClr val="white"/>
              </a:solidFill>
            </a:endParaRPr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16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17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858946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8008" y="5661248"/>
            <a:ext cx="988963" cy="67346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15616" y="1457488"/>
            <a:ext cx="72008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 smtClean="0">
                <a:cs typeface="Goudy Old Style"/>
              </a:rPr>
              <a:t>La política pública en el terreno de la justicia con enfoque de género es producto </a:t>
            </a:r>
            <a:r>
              <a:rPr lang="es-MX" sz="2400" dirty="0">
                <a:cs typeface="Goudy Old Style"/>
              </a:rPr>
              <a:t>de la </a:t>
            </a:r>
            <a:r>
              <a:rPr lang="es-ES_tradnl" sz="2400" dirty="0" smtClean="0">
                <a:cs typeface="Goudy Old Style"/>
              </a:rPr>
              <a:t>“moda”;</a:t>
            </a:r>
            <a:endParaRPr lang="es-ES_tradnl" sz="2400" dirty="0">
              <a:cs typeface="Goudy Old Style"/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 smtClean="0">
                <a:cs typeface="Goudy Old Style"/>
              </a:rPr>
              <a:t>Es un </a:t>
            </a:r>
            <a:r>
              <a:rPr lang="es-MX" sz="2400" dirty="0">
                <a:cs typeface="Goudy Old Style"/>
              </a:rPr>
              <a:t>derroche de </a:t>
            </a:r>
            <a:r>
              <a:rPr lang="es-MX" sz="2400" dirty="0" smtClean="0">
                <a:cs typeface="Goudy Old Style"/>
              </a:rPr>
              <a:t>recursos;</a:t>
            </a:r>
            <a:endParaRPr lang="es-ES_tradnl" sz="2400" dirty="0">
              <a:cs typeface="Goudy Old Style"/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>
                <a:cs typeface="Goudy Old Style"/>
              </a:rPr>
              <a:t>No </a:t>
            </a:r>
            <a:r>
              <a:rPr lang="es-MX" sz="2400" dirty="0" smtClean="0">
                <a:cs typeface="Goudy Old Style"/>
              </a:rPr>
              <a:t>es necesaria;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 smtClean="0">
                <a:cs typeface="Goudy Old Style"/>
              </a:rPr>
              <a:t>Son </a:t>
            </a:r>
            <a:r>
              <a:rPr lang="es-MX" sz="2400" dirty="0">
                <a:cs typeface="Goudy Old Style"/>
              </a:rPr>
              <a:t>inventos de las </a:t>
            </a:r>
            <a:r>
              <a:rPr lang="es-MX" sz="2400" dirty="0" smtClean="0">
                <a:cs typeface="Goudy Old Style"/>
              </a:rPr>
              <a:t>feministas;</a:t>
            </a:r>
            <a:endParaRPr lang="es-ES_tradnl" sz="2400" dirty="0">
              <a:cs typeface="Goudy Old Style"/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 smtClean="0">
                <a:cs typeface="Goudy Old Style"/>
              </a:rPr>
              <a:t>Producto </a:t>
            </a:r>
            <a:r>
              <a:rPr lang="es-MX" sz="2400" dirty="0">
                <a:cs typeface="Goudy Old Style"/>
              </a:rPr>
              <a:t>de prácticas </a:t>
            </a:r>
            <a:r>
              <a:rPr lang="es-MX" sz="2400" dirty="0" smtClean="0">
                <a:cs typeface="Goudy Old Style"/>
              </a:rPr>
              <a:t>sexenales;</a:t>
            </a:r>
            <a:endParaRPr lang="es-ES_tradnl" sz="2400" dirty="0">
              <a:cs typeface="Goudy Old Style"/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>
                <a:cs typeface="Goudy Old Style"/>
              </a:rPr>
              <a:t>Tanto hombres como </a:t>
            </a:r>
            <a:r>
              <a:rPr lang="es-MX" sz="2400" dirty="0" smtClean="0">
                <a:cs typeface="Goudy Old Style"/>
              </a:rPr>
              <a:t>mujeres</a:t>
            </a:r>
            <a:r>
              <a:rPr lang="es-MX" sz="2400" dirty="0">
                <a:cs typeface="Goudy Old Style"/>
              </a:rPr>
              <a:t> </a:t>
            </a:r>
            <a:r>
              <a:rPr lang="es-MX" sz="2400" dirty="0" smtClean="0">
                <a:cs typeface="Goudy Old Style"/>
              </a:rPr>
              <a:t>NO tienen </a:t>
            </a:r>
            <a:r>
              <a:rPr lang="es-MX" sz="2400" dirty="0">
                <a:cs typeface="Goudy Old Style"/>
              </a:rPr>
              <a:t>acceso a la </a:t>
            </a:r>
            <a:r>
              <a:rPr lang="es-MX" sz="2400" dirty="0" smtClean="0">
                <a:cs typeface="Goudy Old Style"/>
              </a:rPr>
              <a:t>justicia, </a:t>
            </a:r>
            <a:r>
              <a:rPr lang="es-MX" sz="2400" dirty="0">
                <a:cs typeface="Goudy Old Style"/>
              </a:rPr>
              <a:t>en nuestro país</a:t>
            </a:r>
            <a:r>
              <a:rPr lang="es-MX" sz="2400" dirty="0" smtClean="0">
                <a:cs typeface="Goudy Old Style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endParaRPr lang="es-ES_tradnl" sz="2400" dirty="0">
              <a:cs typeface="Goudy Old Style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717045" y="809340"/>
            <a:ext cx="3664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A9423D"/>
                </a:solidFill>
                <a:cs typeface="Goudy Old Style"/>
              </a:rPr>
              <a:t>Mitos:</a:t>
            </a:r>
            <a:endParaRPr lang="es-ES" sz="3200" b="1" dirty="0">
              <a:solidFill>
                <a:srgbClr val="A9423D"/>
              </a:solidFill>
              <a:cs typeface="Goudy Old Style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6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348989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35500" y="1054892"/>
            <a:ext cx="394244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3200" b="1" dirty="0" smtClean="0">
                <a:solidFill>
                  <a:srgbClr val="A9423D"/>
                </a:solidFill>
                <a:cs typeface="Goudy Old Style"/>
              </a:rPr>
              <a:t>EDAD MEDIA</a:t>
            </a:r>
          </a:p>
          <a:p>
            <a:pPr algn="just">
              <a:lnSpc>
                <a:spcPct val="150000"/>
              </a:lnSpc>
            </a:pPr>
            <a:endParaRPr lang="es-MX" sz="3200" b="1" dirty="0" smtClean="0">
              <a:solidFill>
                <a:srgbClr val="D85C00"/>
              </a:solidFill>
              <a:cs typeface="Goudy Old Style"/>
            </a:endParaRPr>
          </a:p>
          <a:p>
            <a:pPr algn="just">
              <a:lnSpc>
                <a:spcPct val="150000"/>
              </a:lnSpc>
            </a:pPr>
            <a:r>
              <a:rPr lang="es-MX" sz="2400" b="1" dirty="0" smtClean="0">
                <a:cs typeface="Goudy Old Style"/>
              </a:rPr>
              <a:t>El primer contacto de las mujeres con el sistema penal   fue en calidad de brujas acusadas de hechicería.</a:t>
            </a:r>
            <a:endParaRPr lang="es-ES_tradnl" sz="2400" b="1" dirty="0">
              <a:cs typeface="Goudy Old Style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8008" y="5589240"/>
            <a:ext cx="988963" cy="6734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861048"/>
            <a:ext cx="3529035" cy="21459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252" y="879120"/>
            <a:ext cx="2337183" cy="2621888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8008" y="5661248"/>
            <a:ext cx="988963" cy="67346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43220" y="1750061"/>
            <a:ext cx="72571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>
                <a:cs typeface="Goudy Old Style"/>
              </a:rPr>
              <a:t>Son parte de una política pública a nivel </a:t>
            </a:r>
            <a:r>
              <a:rPr lang="es-MX" sz="2400" dirty="0" smtClean="0">
                <a:cs typeface="Goudy Old Style"/>
              </a:rPr>
              <a:t>mundial.</a:t>
            </a:r>
            <a:endParaRPr lang="es-ES_tradnl" sz="2400" dirty="0">
              <a:cs typeface="Goudy Old Style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 smtClean="0">
                <a:cs typeface="Goudy Old Style"/>
              </a:rPr>
              <a:t>Incluye políticas para erradicar prácticas de discriminación y desigualdad por género.</a:t>
            </a:r>
            <a:endParaRPr lang="es-ES_tradnl" sz="2400" dirty="0">
              <a:cs typeface="Goudy Old Style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>
                <a:cs typeface="Goudy Old Style"/>
              </a:rPr>
              <a:t>Respuestas de los gobiernos a los compromisos </a:t>
            </a:r>
            <a:r>
              <a:rPr lang="es-MX" sz="2400" dirty="0" smtClean="0">
                <a:cs typeface="Goudy Old Style"/>
              </a:rPr>
              <a:t>nacionales e internacionales.</a:t>
            </a:r>
            <a:endParaRPr lang="es-ES_tradnl" sz="2400" dirty="0">
              <a:cs typeface="Goudy Old Style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 smtClean="0">
                <a:cs typeface="Goudy Old Style"/>
              </a:rPr>
              <a:t>Es una asignatura pendiente en materia de derechos humanos .</a:t>
            </a:r>
            <a:endParaRPr lang="es-ES_tradnl" sz="2400" dirty="0">
              <a:cs typeface="Goudy Old Style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55776" y="908720"/>
            <a:ext cx="40278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cs typeface="Goudy Old Style"/>
              </a:rPr>
              <a:t>El género y la justicia </a:t>
            </a:r>
            <a:endParaRPr lang="es-ES" sz="3200" b="1" dirty="0">
              <a:solidFill>
                <a:schemeClr val="bg1">
                  <a:lumMod val="50000"/>
                </a:schemeClr>
              </a:solidFill>
              <a:cs typeface="Goudy Old Style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6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660228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8008" y="5661248"/>
            <a:ext cx="988963" cy="67346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55525" y="1783508"/>
            <a:ext cx="6849867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es-MX" sz="2400" dirty="0">
                <a:cs typeface="Goudy Old Style"/>
              </a:rPr>
              <a:t> Da vida al principio que establece que las mujeres somos personas con derechos generales y </a:t>
            </a:r>
            <a:r>
              <a:rPr lang="es-MX" sz="2400" dirty="0" smtClean="0">
                <a:cs typeface="Goudy Old Style"/>
              </a:rPr>
              <a:t>específicos.</a:t>
            </a:r>
            <a:endParaRPr lang="es-ES_tradnl" sz="2400" dirty="0">
              <a:cs typeface="Goudy Old Style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es-ES_tradnl" sz="2400" dirty="0" smtClean="0">
                <a:cs typeface="Goudy Old Style"/>
              </a:rPr>
              <a:t>Facilita el crecimiento de las mujeres como ciudadanas, proceso en ciernes, en nuestra sociedad.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es-ES_tradnl" sz="2400" dirty="0" smtClean="0">
                <a:cs typeface="Goudy Old Style"/>
              </a:rPr>
              <a:t>Promueve el acceso de la mujeres a la justicia.</a:t>
            </a:r>
            <a:endParaRPr lang="es-ES_tradnl" sz="2400" dirty="0">
              <a:cs typeface="Goudy Old Style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75656" y="1124744"/>
            <a:ext cx="61940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cs typeface="Goudy Old Style"/>
              </a:rPr>
              <a:t>Justicia y Mujeres</a:t>
            </a:r>
            <a:endParaRPr lang="es-ES" sz="3200" b="1" dirty="0">
              <a:solidFill>
                <a:schemeClr val="bg1">
                  <a:lumMod val="50000"/>
                </a:schemeClr>
              </a:solidFill>
              <a:cs typeface="Goudy Old Style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6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863890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211144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accent2"/>
                </a:solidFill>
              </a:rPr>
              <a:t>Acuerdan juzgadores juzgar con perspectiva de género. SCJN</a:t>
            </a:r>
            <a:endParaRPr lang="es-MX" sz="3200" b="1" dirty="0">
              <a:solidFill>
                <a:schemeClr val="accent2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08" y="2294144"/>
            <a:ext cx="5266680" cy="3511120"/>
          </a:xfrm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6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3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Justicia y mujeres</a:t>
            </a:r>
            <a:endParaRPr lang="es-MX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2920" y="2176264"/>
            <a:ext cx="7077472" cy="3052936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/>
              <a:t>Define el problema de las violencias contra las mujeres como un problema de violación de los derechos humanos de las mujeres.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 smtClean="0"/>
              <a:t>Define a la violencia contra las mujeres como un problema de justicia social.</a:t>
            </a:r>
            <a:endParaRPr lang="es-MX" sz="28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3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de nube 1"/>
          <p:cNvSpPr/>
          <p:nvPr/>
        </p:nvSpPr>
        <p:spPr>
          <a:xfrm>
            <a:off x="4261910" y="733867"/>
            <a:ext cx="3497779" cy="2690467"/>
          </a:xfrm>
          <a:prstGeom prst="cloudCallout">
            <a:avLst/>
          </a:prstGeom>
          <a:solidFill>
            <a:schemeClr val="bg1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dirty="0" smtClean="0">
                <a:solidFill>
                  <a:srgbClr val="000000"/>
                </a:solidFill>
                <a:cs typeface="Goudy Old Style"/>
              </a:rPr>
              <a:t>“Ahora sé que las mujeres y las niñas tienen voz y deben ser  escuchadas”</a:t>
            </a:r>
            <a:endParaRPr lang="es-ES" sz="2300" dirty="0">
              <a:solidFill>
                <a:srgbClr val="000000"/>
              </a:solidFill>
              <a:cs typeface="Goudy Old Style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61512" y="5971346"/>
            <a:ext cx="74549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500" b="1" dirty="0">
                <a:solidFill>
                  <a:srgbClr val="FF8021">
                    <a:lumMod val="75000"/>
                  </a:srgbClr>
                </a:solidFill>
                <a:latin typeface="Goudy Old Style"/>
                <a:cs typeface="Goudy Old Style"/>
              </a:rPr>
              <a:t>Juez de </a:t>
            </a:r>
            <a:r>
              <a:rPr lang="es-MX" sz="1500" b="1" dirty="0" smtClean="0">
                <a:solidFill>
                  <a:srgbClr val="FF8021">
                    <a:lumMod val="75000"/>
                  </a:srgbClr>
                </a:solidFill>
                <a:latin typeface="Goudy Old Style"/>
                <a:cs typeface="Goudy Old Style"/>
              </a:rPr>
              <a:t>lo </a:t>
            </a:r>
            <a:r>
              <a:rPr lang="es-MX" sz="1500" b="1" dirty="0">
                <a:solidFill>
                  <a:srgbClr val="FF8021">
                    <a:lumMod val="75000"/>
                  </a:srgbClr>
                </a:solidFill>
                <a:latin typeface="Goudy Old Style"/>
                <a:cs typeface="Goudy Old Style"/>
              </a:rPr>
              <a:t>P</a:t>
            </a:r>
            <a:r>
              <a:rPr lang="es-MX" sz="1500" b="1" dirty="0" smtClean="0">
                <a:solidFill>
                  <a:srgbClr val="FF8021">
                    <a:lumMod val="75000"/>
                  </a:srgbClr>
                </a:solidFill>
                <a:latin typeface="Goudy Old Style"/>
                <a:cs typeface="Goudy Old Style"/>
              </a:rPr>
              <a:t>enal </a:t>
            </a:r>
            <a:r>
              <a:rPr lang="es-MX" sz="1500" b="1" dirty="0">
                <a:solidFill>
                  <a:srgbClr val="FF8021">
                    <a:lumMod val="75000"/>
                  </a:srgbClr>
                </a:solidFill>
                <a:latin typeface="Goudy Old Style"/>
                <a:cs typeface="Goudy Old Style"/>
              </a:rPr>
              <a:t>en el curso de capacitación para los Centros de Justicia para Mujeres.</a:t>
            </a:r>
            <a:r>
              <a:rPr lang="es-ES_tradnl" sz="1500" b="1" dirty="0">
                <a:solidFill>
                  <a:srgbClr val="FF8021">
                    <a:lumMod val="75000"/>
                  </a:srgbClr>
                </a:solidFill>
                <a:latin typeface="Goudy Old Style"/>
                <a:cs typeface="Goudy Old Style"/>
              </a:rPr>
              <a:t> </a:t>
            </a:r>
            <a:endParaRPr lang="es-ES" sz="1500" b="1" dirty="0">
              <a:solidFill>
                <a:srgbClr val="FF8021">
                  <a:lumMod val="75000"/>
                </a:srgbClr>
              </a:solidFill>
              <a:latin typeface="Goudy Old Style"/>
              <a:cs typeface="Goudy Old Style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62147" y="5621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928" y="3424334"/>
            <a:ext cx="1841500" cy="25969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8008" y="5157192"/>
            <a:ext cx="988963" cy="673465"/>
          </a:xfrm>
          <a:prstGeom prst="rect">
            <a:avLst/>
          </a:prstGeom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900113" y="405085"/>
            <a:ext cx="7416800" cy="6264275"/>
            <a:chOff x="899592" y="332656"/>
            <a:chExt cx="7416824" cy="6264696"/>
          </a:xfrm>
        </p:grpSpPr>
        <p:sp>
          <p:nvSpPr>
            <p:cNvPr id="9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2DCDB"/>
                </a:solidFill>
              </a:endParaRPr>
            </a:p>
          </p:txBody>
        </p:sp>
        <p:sp>
          <p:nvSpPr>
            <p:cNvPr id="11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2DCD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9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404664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  <a:t>Género, Violencia y Justicia.</a:t>
            </a:r>
            <a:endParaRPr lang="es-MX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00113" y="6310313"/>
            <a:ext cx="7416800" cy="287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00113" y="333375"/>
            <a:ext cx="7416800" cy="287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484784"/>
            <a:ext cx="4629159" cy="456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589240"/>
            <a:ext cx="988963" cy="6734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/>
              <a:t> </a:t>
            </a: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es-MX" sz="2800" b="1" dirty="0">
                <a:solidFill>
                  <a:schemeClr val="bg1">
                    <a:lumMod val="50000"/>
                  </a:schemeClr>
                </a:solidFill>
              </a:rPr>
              <a:t>brujería como un delito femenino</a:t>
            </a: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MX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348880"/>
            <a:ext cx="7128792" cy="2105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400" dirty="0" smtClean="0"/>
              <a:t>De 1560-1760 (periodo </a:t>
            </a:r>
            <a:r>
              <a:rPr lang="es-MX" sz="2400" dirty="0"/>
              <a:t>de la persecución de las </a:t>
            </a:r>
            <a:r>
              <a:rPr lang="es-MX" sz="2400" dirty="0" smtClean="0"/>
              <a:t>brujas) el </a:t>
            </a:r>
            <a:r>
              <a:rPr lang="es-MX" sz="2400" dirty="0"/>
              <a:t>80.85% de las ejecutadas fueron mujeres. </a:t>
            </a:r>
            <a:endParaRPr lang="es-MX" sz="2400" dirty="0" smtClean="0"/>
          </a:p>
          <a:p>
            <a:pPr>
              <a:buNone/>
            </a:pPr>
            <a:endParaRPr lang="es-MX" sz="2400" dirty="0" smtClean="0"/>
          </a:p>
          <a:p>
            <a:pPr>
              <a:buNone/>
            </a:pPr>
            <a:r>
              <a:rPr lang="es-MX" sz="2400" dirty="0" smtClean="0"/>
              <a:t>El resto fueron judíos y homosexuales</a:t>
            </a:r>
            <a:r>
              <a:rPr lang="es-MX" sz="2800" dirty="0" smtClean="0"/>
              <a:t>.</a:t>
            </a:r>
            <a:endParaRPr lang="es-MX" sz="28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333375"/>
            <a:ext cx="7416800" cy="6264275"/>
            <a:chOff x="899592" y="332656"/>
            <a:chExt cx="7416824" cy="6264696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592" y="332656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es-MX" sz="2800" b="1" dirty="0" smtClean="0">
                <a:solidFill>
                  <a:srgbClr val="A9423D"/>
                </a:solidFill>
              </a:rPr>
              <a:t>Malleus Maleficarum (1486)</a:t>
            </a:r>
          </a:p>
        </p:txBody>
      </p:sp>
      <p:sp>
        <p:nvSpPr>
          <p:cNvPr id="48131" name="2 Marcador de contenido"/>
          <p:cNvSpPr>
            <a:spLocks noGrp="1"/>
          </p:cNvSpPr>
          <p:nvPr>
            <p:ph idx="1"/>
          </p:nvPr>
        </p:nvSpPr>
        <p:spPr>
          <a:xfrm>
            <a:off x="1259632" y="1556792"/>
            <a:ext cx="6851104" cy="45259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s-MX" sz="2800" dirty="0" smtClean="0"/>
              <a:t>El </a:t>
            </a:r>
            <a:r>
              <a:rPr lang="es-MX" sz="2800" dirty="0"/>
              <a:t>M</a:t>
            </a:r>
            <a:r>
              <a:rPr lang="es-MX" sz="2800" dirty="0" smtClean="0"/>
              <a:t>artillo de las Brujas: código para criminalizar a las mujeres brujas.</a:t>
            </a:r>
          </a:p>
          <a:p>
            <a:pPr algn="just">
              <a:buFont typeface="Arial" charset="0"/>
              <a:buNone/>
            </a:pPr>
            <a:r>
              <a:rPr lang="es-MX" sz="2800" dirty="0" smtClean="0"/>
              <a:t>    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800" dirty="0" smtClean="0"/>
              <a:t>Código penal de la época para tipificar el delito de brujería.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800" dirty="0" smtClean="0"/>
              <a:t>Traducido al alemán, francés, italiano y al inglés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2800" dirty="0" smtClean="0"/>
              <a:t>Varias ediciones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99592" y="332656"/>
            <a:ext cx="7417321" cy="6264994"/>
            <a:chOff x="899071" y="331937"/>
            <a:chExt cx="7417345" cy="6265415"/>
          </a:xfrm>
        </p:grpSpPr>
        <p:sp>
          <p:nvSpPr>
            <p:cNvPr id="5" name="Rectangle 4"/>
            <p:cNvSpPr/>
            <p:nvPr/>
          </p:nvSpPr>
          <p:spPr>
            <a:xfrm>
              <a:off x="899592" y="6309996"/>
              <a:ext cx="7416824" cy="287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9071" y="331937"/>
              <a:ext cx="7416824" cy="287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988963" cy="6734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rgbClr val="F2DCD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3387</Words>
  <Application>Microsoft Macintosh PowerPoint</Application>
  <PresentationFormat>Presentación en pantalla (4:3)</PresentationFormat>
  <Paragraphs>455</Paragraphs>
  <Slides>64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65" baseType="lpstr">
      <vt:lpstr>Office Theme</vt:lpstr>
      <vt:lpstr>Presentación de PowerPoint</vt:lpstr>
      <vt:lpstr>Presentación de PowerPoint</vt:lpstr>
      <vt:lpstr>Presentación de PowerPoint</vt:lpstr>
      <vt:lpstr>UN POCO DE HISTORIA </vt:lpstr>
      <vt:lpstr>UN POCO DE HISTORIA </vt:lpstr>
      <vt:lpstr>Presentación de PowerPoint</vt:lpstr>
      <vt:lpstr> Género, Violencia y Justicia.</vt:lpstr>
      <vt:lpstr> La brujería como un delito femenino.</vt:lpstr>
      <vt:lpstr>Malleus Maleficarum (1486)</vt:lpstr>
      <vt:lpstr>¿Cuántas brujas fueron sancionadas por el sistema de justicia ?  “Personas al servicio de Satanás”</vt:lpstr>
      <vt:lpstr>¿Quiénes fueron las mujeres acusadas de brujería?</vt:lpstr>
      <vt:lpstr> </vt:lpstr>
      <vt:lpstr>¿Qué poderes  asumía el acusador tenían las brujas?</vt:lpstr>
      <vt:lpstr> </vt:lpstr>
      <vt:lpstr>¿Cómo las había poseído el diablo?</vt:lpstr>
      <vt:lpstr>La construcción social del delito  de brujería</vt:lpstr>
      <vt:lpstr>Corrían rumores sobre sus cuerpos:</vt:lpstr>
      <vt:lpstr>Se creó un régimen jurídico de  excepción</vt:lpstr>
      <vt:lpstr>La construcción del “otro” aquél al que se le teme: los judíos y los homosexuales también fueron acusados de brujería</vt:lpstr>
      <vt:lpstr> </vt:lpstr>
      <vt:lpstr>El miedo al “otro”: las personas “diferentes” que no se ciñen a los cánones de comportamiento dominantes. </vt:lpstr>
      <vt:lpstr> </vt:lpstr>
      <vt:lpstr>Presentación de PowerPoint</vt:lpstr>
      <vt:lpstr>Construcciones culturales vigentes</vt:lpstr>
      <vt:lpstr>LAS INGOBERNABLES DEL PORFIRIATO</vt:lpstr>
      <vt:lpstr>Ante la pregunta, ¿qué les gustaba hacer? Ellas respondieron así: Me gusta(…)</vt:lpstr>
      <vt:lpstr>¿Qué promovía la intervención del Estado (privar a las niñas de su libertad) en la  época del Porfiriato?</vt:lpstr>
      <vt:lpstr>  ¿Quiénes eran las “ingobernables”?</vt:lpstr>
      <vt:lpstr> </vt:lpstr>
      <vt:lpstr>Las niñas del grupo “F” “Las apestadas” y “contaminantes” </vt:lpstr>
      <vt:lpstr>Construcciones culturales de las niñas en conflicto con la ley </vt:lpstr>
      <vt:lpstr>Reeducando a las niñas que se portan “mal”  </vt:lpstr>
      <vt:lpstr>LAS NIÑAS BUENAS : El control social</vt:lpstr>
      <vt:lpstr>A las niñas y mujeres que se portan mal….</vt:lpstr>
      <vt:lpstr>El delito de ser mujer </vt:lpstr>
      <vt:lpstr>“El delito de ser mujer”</vt:lpstr>
      <vt:lpstr>“El delito de ser mujer”.</vt:lpstr>
      <vt:lpstr>“El delito de ser mujer”</vt:lpstr>
      <vt:lpstr>CONSTRUCCIONES CULTURALES DE LA MUJER PROTAGONISTA DE DELITOS</vt:lpstr>
      <vt:lpstr>Mujeres responsables de delitos.</vt:lpstr>
      <vt:lpstr>Protocolo para juzgar con perspectiva de género. Suprema Corte de Justicia</vt:lpstr>
      <vt:lpstr>MUJER VÍCTIMA </vt:lpstr>
      <vt:lpstr>Presentación de PowerPoint</vt:lpstr>
      <vt:lpstr>Construcciones culturales por delitos </vt:lpstr>
      <vt:lpstr>   MUJERES Y JUSTICIA. Víctima                                                  Victimaria</vt:lpstr>
      <vt:lpstr>MUJERES Y JUSTICIA</vt:lpstr>
      <vt:lpstr>Presentación de PowerPoint</vt:lpstr>
      <vt:lpstr>¿De dónde provienen estas construcciones socio culturales sobre la mujer en la justicia? EL PATERFAMILIAS </vt:lpstr>
      <vt:lpstr>Presentación de PowerPoint</vt:lpstr>
      <vt:lpstr>Historia derechos de las mujeres</vt:lpstr>
      <vt:lpstr> Derechos de las mujeres CEDAW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Acuerdan juzgadores juzgar con perspectiva de género. SCJN</vt:lpstr>
      <vt:lpstr>Justicia y mujeres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usser</dc:creator>
  <cp:lastModifiedBy>lictanis</cp:lastModifiedBy>
  <cp:revision>152</cp:revision>
  <dcterms:created xsi:type="dcterms:W3CDTF">2011-02-10T00:22:47Z</dcterms:created>
  <dcterms:modified xsi:type="dcterms:W3CDTF">2014-08-19T22:28:27Z</dcterms:modified>
</cp:coreProperties>
</file>